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notesSlides/notesSlide16.xml" ContentType="application/vnd.openxmlformats-officedocument.presentationml.notesSlide+xml"/>
  <Override PartName="/ppt/charts/chart8.xml" ContentType="application/vnd.openxmlformats-officedocument.drawingml.chart+xml"/>
  <Override PartName="/ppt/theme/themeOverride6.xml" ContentType="application/vnd.openxmlformats-officedocument.themeOverr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9.xml" ContentType="application/vnd.openxmlformats-officedocument.drawingml.chart+xml"/>
  <Override PartName="/ppt/theme/themeOverride7.xml" ContentType="application/vnd.openxmlformats-officedocument.themeOverr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0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8.xml" ContentType="application/vnd.openxmlformats-officedocument.themeOverr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8" r:id="rId4"/>
  </p:sldMasterIdLst>
  <p:notesMasterIdLst>
    <p:notesMasterId r:id="rId38"/>
  </p:notesMasterIdLst>
  <p:handoutMasterIdLst>
    <p:handoutMasterId r:id="rId39"/>
  </p:handoutMasterIdLst>
  <p:sldIdLst>
    <p:sldId id="256" r:id="rId5"/>
    <p:sldId id="299" r:id="rId6"/>
    <p:sldId id="350" r:id="rId7"/>
    <p:sldId id="297" r:id="rId8"/>
    <p:sldId id="349" r:id="rId9"/>
    <p:sldId id="296" r:id="rId10"/>
    <p:sldId id="295" r:id="rId11"/>
    <p:sldId id="351" r:id="rId12"/>
    <p:sldId id="294" r:id="rId13"/>
    <p:sldId id="293" r:id="rId14"/>
    <p:sldId id="292" r:id="rId15"/>
    <p:sldId id="268" r:id="rId16"/>
    <p:sldId id="291" r:id="rId17"/>
    <p:sldId id="290" r:id="rId18"/>
    <p:sldId id="289" r:id="rId19"/>
    <p:sldId id="288" r:id="rId20"/>
    <p:sldId id="353" r:id="rId21"/>
    <p:sldId id="356" r:id="rId22"/>
    <p:sldId id="287" r:id="rId23"/>
    <p:sldId id="357" r:id="rId24"/>
    <p:sldId id="286" r:id="rId25"/>
    <p:sldId id="284" r:id="rId26"/>
    <p:sldId id="283" r:id="rId27"/>
    <p:sldId id="282" r:id="rId28"/>
    <p:sldId id="354" r:id="rId29"/>
    <p:sldId id="342" r:id="rId30"/>
    <p:sldId id="345" r:id="rId31"/>
    <p:sldId id="355" r:id="rId32"/>
    <p:sldId id="348" r:id="rId33"/>
    <p:sldId id="266" r:id="rId34"/>
    <p:sldId id="281" r:id="rId35"/>
    <p:sldId id="346" r:id="rId36"/>
    <p:sldId id="267" r:id="rId37"/>
  </p:sldIdLst>
  <p:sldSz cx="9144000" cy="6858000" type="screen4x3"/>
  <p:notesSz cx="6858000" cy="9947275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996600"/>
    <a:srgbClr val="CCCC00"/>
    <a:srgbClr val="FF9900"/>
    <a:srgbClr val="CCFFCC"/>
    <a:srgbClr val="FFFFFF"/>
    <a:srgbClr val="99FF99"/>
    <a:srgbClr val="FF00F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00" autoAdjust="0"/>
    <p:restoredTop sz="94660"/>
  </p:normalViewPr>
  <p:slideViewPr>
    <p:cSldViewPr>
      <p:cViewPr varScale="1">
        <p:scale>
          <a:sx n="70" d="100"/>
          <a:sy n="70" d="100"/>
        </p:scale>
        <p:origin x="78" y="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7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VIRTUAL%20DOCUMENT\2023%20DOKUMENTI%20NOVI\BUGET%202024\&#1075;&#1088;&#1072;&#1092;&#1080;&#1094;&#1080;%202024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ksandar.anastasov\Desktop\DOKUMENTI%202022%20VTOR%20DEL\DODATOK%20dok%20oktom%20preeinstal\BUGET%20NACRT%202022-2023\Nacrt%20buget%202023\&#1075;&#1088;&#1072;&#1092;&#1080;&#1094;&#1080;%202023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mk-MK"/>
              <a:t>Видови</a:t>
            </a:r>
            <a:r>
              <a:rPr lang="mk-MK" baseline="0"/>
              <a:t> извор на приходи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mk-M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бугет!$B$3:$B$7</c:f>
              <c:strCache>
                <c:ptCount val="4"/>
                <c:pt idx="0">
                  <c:v>Даночни приходи</c:v>
                </c:pt>
                <c:pt idx="1">
                  <c:v>Неданочни приходи</c:v>
                </c:pt>
                <c:pt idx="2">
                  <c:v>Капитални приходи</c:v>
                </c:pt>
                <c:pt idx="3">
                  <c:v>Трансфери и донации </c:v>
                </c:pt>
              </c:strCache>
            </c:strRef>
          </c:cat>
          <c:val>
            <c:numRef>
              <c:f>бугет!$C$3:$C$7</c:f>
              <c:numCache>
                <c:formatCode>#,##0</c:formatCode>
                <c:ptCount val="5"/>
                <c:pt idx="0">
                  <c:v>210101368</c:v>
                </c:pt>
                <c:pt idx="1">
                  <c:v>103117400</c:v>
                </c:pt>
                <c:pt idx="2">
                  <c:v>30750000</c:v>
                </c:pt>
                <c:pt idx="3">
                  <c:v>761275795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FE-4A46-8E08-E752B9A440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72510208"/>
        <c:axId val="196674688"/>
      </c:barChart>
      <c:catAx>
        <c:axId val="1725102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mk-MK"/>
          </a:p>
        </c:txPr>
        <c:crossAx val="196674688"/>
        <c:crosses val="autoZero"/>
        <c:auto val="1"/>
        <c:lblAlgn val="ctr"/>
        <c:lblOffset val="100"/>
        <c:noMultiLvlLbl val="0"/>
      </c:catAx>
      <c:valAx>
        <c:axId val="19667468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7251020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mk-MK"/>
              <a:t>Комунални дејности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mk-MK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DD96-4E17-B520-9ABA66264A98}"/>
              </c:ext>
            </c:extLst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DD96-4E17-B520-9ABA66264A98}"/>
              </c:ext>
            </c:extLst>
          </c:dPt>
          <c:dPt>
            <c:idx val="9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DD96-4E17-B520-9ABA66264A98}"/>
              </c:ext>
            </c:extLst>
          </c:dPt>
          <c:dLbls>
            <c:dLbl>
              <c:idx val="9"/>
              <c:layout>
                <c:manualLayout>
                  <c:x val="-7.3380441650878429E-3"/>
                  <c:y val="-3.33671634082699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D96-4E17-B520-9ABA66264A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бугет!$B$107:$B$121</c:f>
              <c:strCache>
                <c:ptCount val="15"/>
                <c:pt idx="0">
                  <c:v>J0-Одржување на урбана опрема</c:v>
                </c:pt>
                <c:pt idx="1">
                  <c:v>J1-Снабдување со вода</c:v>
                </c:pt>
                <c:pt idx="2">
                  <c:v>J2- Одведување и пречистување на отпадни води                    </c:v>
                </c:pt>
                <c:pt idx="3">
                  <c:v>J3 -Јавно осветлување</c:v>
                </c:pt>
                <c:pt idx="4">
                  <c:v>J4 -Јавна чистота                                            </c:v>
                </c:pt>
                <c:pt idx="5">
                  <c:v>J6- Одржување и заштита на локалните патишта,улици и                регулирање на режим на сообраќајот</c:v>
                </c:pt>
                <c:pt idx="6">
                  <c:v>J7- Одржување и користење на паркови и зеленило</c:v>
                </c:pt>
                <c:pt idx="7">
                  <c:v>J8- Други комунални услуги</c:v>
                </c:pt>
                <c:pt idx="8">
                  <c:v>JA- Изградба на јавно осветлување</c:v>
                </c:pt>
                <c:pt idx="9">
                  <c:v>JD- Изградба и реконструкција на локални патишта и улици</c:v>
                </c:pt>
                <c:pt idx="10">
                  <c:v>JF- Изградба на сообраќајна сигнализација</c:v>
                </c:pt>
                <c:pt idx="11">
                  <c:v>JG- Изградба на систем за водоснабдување</c:v>
                </c:pt>
                <c:pt idx="12">
                  <c:v>JI- Изградба на систем за одведување,прочистување на отпадни води</c:v>
                </c:pt>
                <c:pt idx="13">
                  <c:v>JL- Други комунални услуги (капитални трошоци)</c:v>
                </c:pt>
                <c:pt idx="14">
                  <c:v>JN- Урбана опрема (капитални расходи)</c:v>
                </c:pt>
              </c:strCache>
            </c:strRef>
          </c:cat>
          <c:val>
            <c:numRef>
              <c:f>бугет!$C$107:$C$121</c:f>
              <c:numCache>
                <c:formatCode>#,##0</c:formatCode>
                <c:ptCount val="15"/>
                <c:pt idx="0">
                  <c:v>700000</c:v>
                </c:pt>
                <c:pt idx="1">
                  <c:v>100000</c:v>
                </c:pt>
                <c:pt idx="2">
                  <c:v>1000000</c:v>
                </c:pt>
                <c:pt idx="3">
                  <c:v>22900000</c:v>
                </c:pt>
                <c:pt idx="4">
                  <c:v>12353453</c:v>
                </c:pt>
                <c:pt idx="5">
                  <c:v>6500000</c:v>
                </c:pt>
                <c:pt idx="6">
                  <c:v>16103320</c:v>
                </c:pt>
                <c:pt idx="7">
                  <c:v>900000</c:v>
                </c:pt>
                <c:pt idx="8">
                  <c:v>18400000</c:v>
                </c:pt>
                <c:pt idx="9">
                  <c:v>41506605</c:v>
                </c:pt>
                <c:pt idx="10">
                  <c:v>1000000</c:v>
                </c:pt>
                <c:pt idx="11">
                  <c:v>6000000</c:v>
                </c:pt>
                <c:pt idx="12">
                  <c:v>2200000</c:v>
                </c:pt>
                <c:pt idx="13">
                  <c:v>19838598</c:v>
                </c:pt>
                <c:pt idx="14">
                  <c:v>7550000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D96-4E17-B520-9ABA66264A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44495872"/>
        <c:axId val="224967424"/>
      </c:barChart>
      <c:valAx>
        <c:axId val="224967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mk-MK"/>
          </a:p>
        </c:txPr>
        <c:crossAx val="44495872"/>
        <c:crosses val="autoZero"/>
        <c:crossBetween val="between"/>
      </c:valAx>
      <c:catAx>
        <c:axId val="4449587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mk-MK"/>
          </a:p>
        </c:txPr>
        <c:crossAx val="2249674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mk-MK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mk-MK"/>
              <a:t>Видови извори и проекти</a:t>
            </a:r>
            <a:endParaRPr lang="en-US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бугет!$B$2</c:f>
              <c:strCache>
                <c:ptCount val="1"/>
                <c:pt idx="0">
                  <c:v>вид-извор  на приходи</c:v>
                </c:pt>
              </c:strCache>
            </c:strRef>
          </c:tx>
          <c:explosion val="25"/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C324-4ED5-A0EC-1AF33C98D61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mk-MK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бугет!$B$3:$B$7</c:f>
              <c:strCache>
                <c:ptCount val="4"/>
                <c:pt idx="0">
                  <c:v>Даночни приходи</c:v>
                </c:pt>
                <c:pt idx="1">
                  <c:v>Неданочни приходи</c:v>
                </c:pt>
                <c:pt idx="2">
                  <c:v>Капитални приходи</c:v>
                </c:pt>
                <c:pt idx="3">
                  <c:v>Трансфери и донации </c:v>
                </c:pt>
              </c:strCache>
            </c:strRef>
          </c:cat>
          <c:val>
            <c:numRef>
              <c:f>бугет!$C$3:$C$7</c:f>
              <c:numCache>
                <c:formatCode>#,##0</c:formatCode>
                <c:ptCount val="5"/>
                <c:pt idx="0">
                  <c:v>210101368</c:v>
                </c:pt>
                <c:pt idx="1">
                  <c:v>103117400</c:v>
                </c:pt>
                <c:pt idx="2">
                  <c:v>30750000</c:v>
                </c:pt>
                <c:pt idx="3">
                  <c:v>761275795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24-4ED5-A0EC-1AF33C98D61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0280608532846998"/>
          <c:y val="0.14899120806652752"/>
          <c:w val="0.18795387742035621"/>
          <c:h val="0.78884647305777356"/>
        </c:manualLayout>
      </c:layout>
      <c:overlay val="0"/>
      <c:txPr>
        <a:bodyPr/>
        <a:lstStyle/>
        <a:p>
          <a:pPr>
            <a:defRPr sz="1200"/>
          </a:pPr>
          <a:endParaRPr lang="mk-MK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mk-MK"/>
              <a:t>Видови</a:t>
            </a:r>
            <a:r>
              <a:rPr lang="mk-MK" baseline="0"/>
              <a:t>  на</a:t>
            </a:r>
            <a:r>
              <a:rPr lang="en-US" baseline="0"/>
              <a:t> </a:t>
            </a:r>
            <a:r>
              <a:rPr lang="mk-MK" baseline="0"/>
              <a:t>даночни приходи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бугет!$C$14</c:f>
              <c:strCache>
                <c:ptCount val="1"/>
                <c:pt idx="0">
                  <c:v>износ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3.6281179138321996E-2"/>
                  <c:y val="4.965858743606454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 b="1"/>
                  </a:pPr>
                  <a:endParaRPr lang="mk-MK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109599395313681"/>
                      <c:h val="0.1306020849568498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736B-454B-AF88-D6626FA99D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mk-M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бугет!$B$15:$B$18</c:f>
              <c:strCache>
                <c:ptCount val="4"/>
                <c:pt idx="0">
                  <c:v>Данок од доход,од добивка и од капитални добивки</c:v>
                </c:pt>
                <c:pt idx="1">
                  <c:v>Даноци од имот</c:v>
                </c:pt>
                <c:pt idx="2">
                  <c:v>Даноци од специфични услуги</c:v>
                </c:pt>
                <c:pt idx="3">
                  <c:v>Такси за користење или дозволи за вршење дејност</c:v>
                </c:pt>
              </c:strCache>
            </c:strRef>
          </c:cat>
          <c:val>
            <c:numRef>
              <c:f>бугет!$C$15:$C$18</c:f>
              <c:numCache>
                <c:formatCode>#,##0</c:formatCode>
                <c:ptCount val="4"/>
                <c:pt idx="0">
                  <c:v>24270000</c:v>
                </c:pt>
                <c:pt idx="1">
                  <c:v>58750000</c:v>
                </c:pt>
                <c:pt idx="2">
                  <c:v>115231368</c:v>
                </c:pt>
                <c:pt idx="3">
                  <c:v>11850000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6B-454B-AF88-D6626FA99D25}"/>
            </c:ext>
          </c:extLst>
        </c:ser>
        <c:ser>
          <c:idx val="1"/>
          <c:order val="1"/>
          <c:tx>
            <c:strRef>
              <c:f>бугет!$D$14</c:f>
              <c:strCache>
                <c:ptCount val="1"/>
                <c:pt idx="0">
                  <c:v>процент на учество во даночните приходи</c:v>
                </c:pt>
              </c:strCache>
            </c:strRef>
          </c:tx>
          <c:invertIfNegative val="0"/>
          <c:dLbls>
            <c:delete val="1"/>
          </c:dLbls>
          <c:cat>
            <c:strRef>
              <c:f>бугет!$B$15:$B$18</c:f>
              <c:strCache>
                <c:ptCount val="4"/>
                <c:pt idx="0">
                  <c:v>Данок од доход,од добивка и од капитални добивки</c:v>
                </c:pt>
                <c:pt idx="1">
                  <c:v>Даноци од имот</c:v>
                </c:pt>
                <c:pt idx="2">
                  <c:v>Даноци од специфични услуги</c:v>
                </c:pt>
                <c:pt idx="3">
                  <c:v>Такси за користење или дозволи за вршење дејност</c:v>
                </c:pt>
              </c:strCache>
            </c:strRef>
          </c:cat>
          <c:val>
            <c:numRef>
              <c:f>бугет!$D$15:$D$18</c:f>
              <c:numCache>
                <c:formatCode>0.00%</c:formatCode>
                <c:ptCount val="4"/>
                <c:pt idx="0">
                  <c:v>0.11551566860811682</c:v>
                </c:pt>
                <c:pt idx="1">
                  <c:v>0.27962692751243773</c:v>
                </c:pt>
                <c:pt idx="2">
                  <c:v>0.54845605764927718</c:v>
                </c:pt>
                <c:pt idx="3">
                  <c:v>5.6401346230168285E-2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6B-454B-AF88-D6626FA99D2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72510208"/>
        <c:axId val="196674688"/>
      </c:barChart>
      <c:catAx>
        <c:axId val="1725102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mk-MK"/>
          </a:p>
        </c:txPr>
        <c:crossAx val="196674688"/>
        <c:crosses val="autoZero"/>
        <c:auto val="1"/>
        <c:lblAlgn val="ctr"/>
        <c:lblOffset val="100"/>
        <c:noMultiLvlLbl val="0"/>
      </c:catAx>
      <c:valAx>
        <c:axId val="19667468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7251020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mk-MK"/>
              <a:t>Видови на даночни приходи %</a:t>
            </a:r>
            <a:endParaRPr lang="en-US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1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7AAB-4429-AAE7-80FA76F3B029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7AAB-4429-AAE7-80FA76F3B029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5-7AAB-4429-AAE7-80FA76F3B02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solidFill>
                      <a:schemeClr val="tx1"/>
                    </a:solidFill>
                  </a:defRPr>
                </a:pPr>
                <a:endParaRPr lang="mk-MK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бугет!$B$15:$B$18</c:f>
              <c:strCache>
                <c:ptCount val="4"/>
                <c:pt idx="0">
                  <c:v>Данок од доход,од добивка и од капитални добивки</c:v>
                </c:pt>
                <c:pt idx="1">
                  <c:v>Даноци од имот</c:v>
                </c:pt>
                <c:pt idx="2">
                  <c:v>Даноци од специфични услуги</c:v>
                </c:pt>
                <c:pt idx="3">
                  <c:v>Такси за користење или дозволи за вршење дејност</c:v>
                </c:pt>
              </c:strCache>
            </c:strRef>
          </c:cat>
          <c:val>
            <c:numRef>
              <c:f>бугет!$C$15:$C$18</c:f>
              <c:numCache>
                <c:formatCode>#,##0</c:formatCode>
                <c:ptCount val="4"/>
                <c:pt idx="0">
                  <c:v>24270000</c:v>
                </c:pt>
                <c:pt idx="1">
                  <c:v>58750000</c:v>
                </c:pt>
                <c:pt idx="2">
                  <c:v>115231368</c:v>
                </c:pt>
                <c:pt idx="3">
                  <c:v>11850000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AAB-4429-AAE7-80FA76F3B02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7575190132308005"/>
          <c:y val="0.21176093665376094"/>
          <c:w val="0.30722682588332478"/>
          <c:h val="0.70144703739316328"/>
        </c:manualLayout>
      </c:layout>
      <c:overlay val="0"/>
      <c:txPr>
        <a:bodyPr/>
        <a:lstStyle/>
        <a:p>
          <a:pPr>
            <a:defRPr sz="1600">
              <a:solidFill>
                <a:schemeClr val="tx1"/>
              </a:solidFill>
            </a:defRPr>
          </a:pPr>
          <a:endParaRPr lang="mk-MK"/>
        </a:p>
      </c:txPr>
    </c:legend>
    <c:plotVisOnly val="1"/>
    <c:dispBlanksAs val="gap"/>
    <c:showDLblsOverMax val="0"/>
  </c:chart>
  <c:txPr>
    <a:bodyPr/>
    <a:lstStyle/>
    <a:p>
      <a:pPr>
        <a:defRPr>
          <a:solidFill>
            <a:srgbClr val="FF0000"/>
          </a:solidFill>
        </a:defRPr>
      </a:pPr>
      <a:endParaRPr lang="mk-MK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mk-MK"/>
              <a:t>Видови на данок на имот</a:t>
            </a:r>
            <a:r>
              <a:rPr lang="en-US"/>
              <a:t> %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1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C14E-4342-A113-C81BCB216E05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C14E-4342-A113-C81BCB216E05}"/>
              </c:ext>
            </c:extLst>
          </c:dPt>
          <c:dLbls>
            <c:dLbl>
              <c:idx val="2"/>
              <c:layout>
                <c:manualLayout>
                  <c:x val="2.4297185633808272E-2"/>
                  <c:y val="3.278271187142025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14E-4342-A113-C81BCB216E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mk-MK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бугет!$B$24:$B$27</c:f>
              <c:strCache>
                <c:ptCount val="4"/>
                <c:pt idx="0">
                  <c:v>Данок на имот</c:v>
                </c:pt>
                <c:pt idx="1">
                  <c:v>Данок на наследство и подарок</c:v>
                </c:pt>
                <c:pt idx="2">
                  <c:v>Данок на промет на недвижности и права</c:v>
                </c:pt>
                <c:pt idx="3">
                  <c:v>Камата за ненавремено плаќање данок</c:v>
                </c:pt>
              </c:strCache>
            </c:strRef>
          </c:cat>
          <c:val>
            <c:numRef>
              <c:f>бугет!$C$24:$C$27</c:f>
              <c:numCache>
                <c:formatCode>#,##0</c:formatCode>
                <c:ptCount val="4"/>
                <c:pt idx="0">
                  <c:v>25900000</c:v>
                </c:pt>
                <c:pt idx="1">
                  <c:v>5000000</c:v>
                </c:pt>
                <c:pt idx="2">
                  <c:v>27500000</c:v>
                </c:pt>
                <c:pt idx="3">
                  <c:v>350000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14E-4342-A113-C81BCB216E0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210414948797735"/>
          <c:y val="0.17932641750618225"/>
          <c:w val="0.33818744910096638"/>
          <c:h val="0.69761247439623697"/>
        </c:manualLayout>
      </c:layout>
      <c:overlay val="0"/>
      <c:txPr>
        <a:bodyPr/>
        <a:lstStyle/>
        <a:p>
          <a:pPr>
            <a:defRPr sz="1600"/>
          </a:pPr>
          <a:endParaRPr lang="mk-MK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mk-MK"/>
              <a:t>Неданочни приходи</a:t>
            </a:r>
            <a:r>
              <a:rPr lang="en-US"/>
              <a:t> %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7-D731-48AE-A4AB-5A586830C808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D731-48AE-A4AB-5A586830C808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D731-48AE-A4AB-5A586830C808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5-D731-48AE-A4AB-5A586830C80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mk-MK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бугет!$B$32:$B$34</c:f>
              <c:strCache>
                <c:ptCount val="3"/>
                <c:pt idx="0">
                  <c:v>Глоби,судски и административни такси</c:v>
                </c:pt>
                <c:pt idx="1">
                  <c:v>Такси и надоместоци</c:v>
                </c:pt>
                <c:pt idx="2">
                  <c:v>Други неданочни приходи</c:v>
                </c:pt>
              </c:strCache>
            </c:strRef>
          </c:cat>
          <c:val>
            <c:numRef>
              <c:f>бугет!$C$32:$C$34</c:f>
              <c:numCache>
                <c:formatCode>#,##0</c:formatCode>
                <c:ptCount val="3"/>
                <c:pt idx="0">
                  <c:v>1700000</c:v>
                </c:pt>
                <c:pt idx="1">
                  <c:v>108154200</c:v>
                </c:pt>
                <c:pt idx="2">
                  <c:v>7216792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731-48AE-A4AB-5A586830C80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mk-MK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mk-MK"/>
              <a:t>Видови на расходи по функции на ЕЛС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0567-4ABD-A8D5-E3A6A14678CD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0567-4ABD-A8D5-E3A6A14678CD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0567-4ABD-A8D5-E3A6A14678C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mk-M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бугет!$B$66:$B$75</c:f>
              <c:strCache>
                <c:ptCount val="10"/>
                <c:pt idx="0">
                  <c:v> РЕКОНСТРУКЦИЈА НА УЛИЦИ
</c:v>
                </c:pt>
                <c:pt idx="1">
                  <c:v>ОПШТИ ЈАВНИ СЛУЖБИ</c:v>
                </c:pt>
                <c:pt idx="2">
                  <c:v>ЈАВЕН РЕД И МИР</c:v>
                </c:pt>
                <c:pt idx="3">
                  <c:v>ЕКОНОМСКИ РАБОТИ</c:v>
                </c:pt>
                <c:pt idx="4">
                  <c:v>ЗАШТИТА НА ЖИВОТНА СРЕДИНА</c:v>
                </c:pt>
                <c:pt idx="5">
                  <c:v>ЖИВЕАЛИШТА И РАЗВОЈ НА ЗАЕДНИЦАТА</c:v>
                </c:pt>
                <c:pt idx="6">
                  <c:v>ЗДРАВСТВО</c:v>
                </c:pt>
                <c:pt idx="7">
                  <c:v>РЕКРЕАЦИЈА,КУЛТУРА И РЕЛИГИЈА</c:v>
                </c:pt>
                <c:pt idx="8">
                  <c:v>ОБРАЗОВАНИЕ</c:v>
                </c:pt>
                <c:pt idx="9">
                  <c:v>СОЦИЈАЛНА ЗАШТИТА</c:v>
                </c:pt>
              </c:strCache>
            </c:strRef>
          </c:cat>
          <c:val>
            <c:numRef>
              <c:f>бугет!$C$66:$C$75</c:f>
              <c:numCache>
                <c:formatCode>#,##0</c:formatCode>
                <c:ptCount val="10"/>
                <c:pt idx="0" formatCode="General">
                  <c:v>9893735</c:v>
                </c:pt>
                <c:pt idx="1">
                  <c:v>122649655</c:v>
                </c:pt>
                <c:pt idx="2">
                  <c:v>32262000</c:v>
                </c:pt>
                <c:pt idx="3">
                  <c:v>88186113</c:v>
                </c:pt>
                <c:pt idx="4">
                  <c:v>39776773</c:v>
                </c:pt>
                <c:pt idx="5">
                  <c:v>100412956</c:v>
                </c:pt>
                <c:pt idx="6">
                  <c:v>5900000</c:v>
                </c:pt>
                <c:pt idx="7">
                  <c:v>45189450</c:v>
                </c:pt>
                <c:pt idx="8">
                  <c:v>656308536</c:v>
                </c:pt>
                <c:pt idx="9">
                  <c:v>4750000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567-4ABD-A8D5-E3A6A14678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38355375"/>
        <c:axId val="538361199"/>
      </c:barChart>
      <c:valAx>
        <c:axId val="538361199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538355375"/>
        <c:crosses val="autoZero"/>
        <c:crossBetween val="between"/>
      </c:valAx>
      <c:catAx>
        <c:axId val="538355375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mk-MK"/>
          </a:p>
        </c:txPr>
        <c:crossAx val="538361199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74759156317561082"/>
          <c:y val="0.14981035821226574"/>
          <c:w val="0.24251969210672511"/>
          <c:h val="0.75350929725333626"/>
        </c:manualLayout>
      </c:layout>
      <c:overlay val="0"/>
      <c:txPr>
        <a:bodyPr/>
        <a:lstStyle/>
        <a:p>
          <a:pPr>
            <a:defRPr b="1"/>
          </a:pPr>
          <a:endParaRPr lang="mk-MK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mk-MK"/>
              <a:t>Видови на расходи по функции на ЕЛС</a:t>
            </a:r>
            <a:endParaRPr lang="en-US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1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7343-45A5-9733-9D6F236A5CF0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</c:spPr>
            <c:extLst>
              <c:ext xmlns:c16="http://schemas.microsoft.com/office/drawing/2014/chart" uri="{C3380CC4-5D6E-409C-BE32-E72D297353CC}">
                <c16:uniqueId val="{00000003-7343-45A5-9733-9D6F236A5CF0}"/>
              </c:ext>
            </c:extLst>
          </c:dPt>
          <c:dPt>
            <c:idx val="7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7343-45A5-9733-9D6F236A5CF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tx1"/>
                    </a:solidFill>
                  </a:defRPr>
                </a:pPr>
                <a:endParaRPr lang="mk-MK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бугет!$B$67:$B$75</c:f>
              <c:strCache>
                <c:ptCount val="9"/>
                <c:pt idx="0">
                  <c:v>ОПШТИ ЈАВНИ СЛУЖБИ</c:v>
                </c:pt>
                <c:pt idx="1">
                  <c:v>ЈАВЕН РЕД И МИР</c:v>
                </c:pt>
                <c:pt idx="2">
                  <c:v>ЕКОНОМСКИ РАБОТИ</c:v>
                </c:pt>
                <c:pt idx="3">
                  <c:v>ЗАШТИТА НА ЖИВОТНА СРЕДИНА</c:v>
                </c:pt>
                <c:pt idx="4">
                  <c:v>ЖИВЕАЛИШТА И РАЗВОЈ НА ЗАЕДНИЦАТА</c:v>
                </c:pt>
                <c:pt idx="5">
                  <c:v>ЗДРАВСТВО</c:v>
                </c:pt>
                <c:pt idx="6">
                  <c:v>РЕКРЕАЦИЈА,КУЛТУРА И РЕЛИГИЈА</c:v>
                </c:pt>
                <c:pt idx="7">
                  <c:v>ОБРАЗОВАНИЕ</c:v>
                </c:pt>
                <c:pt idx="8">
                  <c:v>СОЦИЈАЛНА ЗАШТИТА</c:v>
                </c:pt>
              </c:strCache>
            </c:strRef>
          </c:cat>
          <c:val>
            <c:numRef>
              <c:f>бугет!$C$67:$C$75</c:f>
              <c:numCache>
                <c:formatCode>#,##0</c:formatCode>
                <c:ptCount val="9"/>
                <c:pt idx="0">
                  <c:v>122649655</c:v>
                </c:pt>
                <c:pt idx="1">
                  <c:v>32262000</c:v>
                </c:pt>
                <c:pt idx="2">
                  <c:v>88186113</c:v>
                </c:pt>
                <c:pt idx="3">
                  <c:v>39776773</c:v>
                </c:pt>
                <c:pt idx="4">
                  <c:v>100412956</c:v>
                </c:pt>
                <c:pt idx="5">
                  <c:v>5900000</c:v>
                </c:pt>
                <c:pt idx="6">
                  <c:v>45189450</c:v>
                </c:pt>
                <c:pt idx="7">
                  <c:v>656308536</c:v>
                </c:pt>
                <c:pt idx="8">
                  <c:v>4750000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343-45A5-9733-9D6F236A5CF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mk-MK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mk-MK"/>
              <a:t>Урбанистичко планирање</a:t>
            </a:r>
            <a:endParaRPr lang="en-US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247405374180514E-2"/>
          <c:y val="0.24104644213746335"/>
          <c:w val="0.53926485924857626"/>
          <c:h val="0.6560344300896005"/>
        </c:manualLayout>
      </c:layout>
      <c:pie3DChart>
        <c:varyColors val="1"/>
        <c:ser>
          <c:idx val="0"/>
          <c:order val="0"/>
          <c:explosion val="25"/>
          <c:dPt>
            <c:idx val="1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B8DE-423C-ADB2-1D4B7D17DCF9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B8DE-423C-ADB2-1D4B7D17DCF9}"/>
              </c:ext>
            </c:extLst>
          </c:dPt>
          <c:dPt>
            <c:idx val="7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B8DE-423C-ADB2-1D4B7D17DCF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mk-MK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бугет!$B$96:$B$99</c:f>
              <c:strCache>
                <c:ptCount val="4"/>
                <c:pt idx="0">
                  <c:v>F1-Урбанистичко планирање</c:v>
                </c:pt>
                <c:pt idx="1">
                  <c:v>F2-Уредување на градежно земјиште</c:v>
                </c:pt>
                <c:pt idx="2">
                  <c:v>F3- Уредување на простор во руралнатни подрачја</c:v>
                </c:pt>
                <c:pt idx="3">
                  <c:v>FА-Уредување на градежно земјиште (капитални тр)</c:v>
                </c:pt>
              </c:strCache>
            </c:strRef>
          </c:cat>
          <c:val>
            <c:numRef>
              <c:f>бугет!$C$96:$C$99</c:f>
              <c:numCache>
                <c:formatCode>#,##0</c:formatCode>
                <c:ptCount val="4"/>
                <c:pt idx="0">
                  <c:v>3900000</c:v>
                </c:pt>
                <c:pt idx="1">
                  <c:v>2300000</c:v>
                </c:pt>
                <c:pt idx="2">
                  <c:v>10000000</c:v>
                </c:pt>
                <c:pt idx="3">
                  <c:v>2250000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8DE-423C-ADB2-1D4B7D17DCF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7013441008747276"/>
          <c:y val="0.16436474370897397"/>
          <c:w val="0.32079155147480515"/>
          <c:h val="0.78605491604186883"/>
        </c:manualLayout>
      </c:layout>
      <c:overlay val="0"/>
      <c:txPr>
        <a:bodyPr/>
        <a:lstStyle/>
        <a:p>
          <a:pPr>
            <a:defRPr sz="1600"/>
          </a:pPr>
          <a:endParaRPr lang="mk-MK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CD9C9-2114-4F92-804D-FA554AA940C3}" type="datetimeFigureOut">
              <a:rPr lang="mk-MK" smtClean="0"/>
              <a:t>14.12.2023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389BA-4D30-4C12-825B-6ECA78DE000B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371359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C238408C-6839-46EE-8131-EDA75C487F2E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87D77045-401A-4D5E-BFE3-54C21A8A66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294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156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53DA-8BF4-4869-96FE-9BCF43372D46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AC53DF-4216-466D-99A7-94400E6C2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FigureOut">
              <a:rPr lang="en-US" smtClean="0">
                <a:solidFill>
                  <a:schemeClr val="tx2"/>
                </a:solidFill>
              </a:rPr>
              <a:pPr/>
              <a:t>12/14/2023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l"/>
              <a:t>‹#›</a:t>
            </a:fld>
            <a:endParaRPr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FigureOut">
              <a:rPr lang="en-US" smtClean="0">
                <a:solidFill>
                  <a:schemeClr val="tx2"/>
                </a:solidFill>
              </a:rPr>
              <a:pPr/>
              <a:t>12/14/2023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l"/>
              <a:t>‹#›</a:t>
            </a:fld>
            <a:endParaRPr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1E3E-4B2F-4895-B65E-28B2E64F39F6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5435-8225-4333-BFFA-0096413F0D76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0EC5-AC53-4169-941E-EDF10CD23748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D3816DF-213E-421B-92D3-C068DBB023D6}" type="datetimeFigureOut">
              <a:rPr lang="en-US" smtClean="0">
                <a:solidFill>
                  <a:schemeClr val="tx2"/>
                </a:solidFill>
              </a:rPr>
              <a:pPr/>
              <a:t>12/14/2023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/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l"/>
              <a:t>‹#›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pPr algn="ctr"/>
            <a:r>
              <a:rPr lang="mk-MK" sz="3600" dirty="0" smtClean="0">
                <a:solidFill>
                  <a:srgbClr val="C00000"/>
                </a:solidFill>
              </a:rPr>
              <a:t> БУЏЕТ НА ОПШТИНА ВЕЛЕС </a:t>
            </a:r>
            <a:r>
              <a:rPr lang="en-US" sz="3600" dirty="0" smtClean="0">
                <a:solidFill>
                  <a:srgbClr val="C00000"/>
                </a:solidFill>
              </a:rPr>
              <a:t>2024</a:t>
            </a:r>
            <a:endParaRPr lang="en-US" sz="3600" dirty="0">
              <a:solidFill>
                <a:srgbClr val="C00000"/>
              </a:solidFill>
            </a:endParaRPr>
          </a:p>
        </p:txBody>
      </p:sp>
      <p:pic>
        <p:nvPicPr>
          <p:cNvPr id="6" name="Picture 5" descr="veles-grb.gif"/>
          <p:cNvPicPr>
            <a:picLocks noChangeAspect="1"/>
          </p:cNvPicPr>
          <p:nvPr/>
        </p:nvPicPr>
        <p:blipFill>
          <a:blip r:embed="rId3" cstate="print">
            <a:lum bright="-20000"/>
          </a:blip>
          <a:stretch>
            <a:fillRect/>
          </a:stretch>
        </p:blipFill>
        <p:spPr bwMode="auto">
          <a:xfrm>
            <a:off x="3456372" y="3573016"/>
            <a:ext cx="2032000" cy="2714625"/>
          </a:xfrm>
          <a:prstGeom prst="rect">
            <a:avLst/>
          </a:prstGeom>
          <a:noFill/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763688" y="1268760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СТРУКТУРА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16088" y="2204864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ПРИХОДИ И РАСХОДИ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pPr algn="ctr"/>
            <a:r>
              <a:rPr lang="mk-MK" sz="3600" dirty="0" smtClean="0">
                <a:solidFill>
                  <a:srgbClr val="C00000"/>
                </a:solidFill>
              </a:rPr>
              <a:t> БУЏЕТ НА ОПШТИНА ВЕЛЕС 2024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1428736"/>
            <a:ext cx="77867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b="1" dirty="0" smtClean="0"/>
              <a:t>Кај структурата на даночните приходи може да се забележи дека најголемо учество ќе имаат приходите остварени од даноците од специфични услуги</a:t>
            </a:r>
            <a:r>
              <a:rPr lang="en-US" sz="2400" b="1" dirty="0" smtClean="0"/>
              <a:t> </a:t>
            </a:r>
            <a:r>
              <a:rPr lang="mk-MK" sz="2400" b="1" dirty="0" smtClean="0"/>
              <a:t>со </a:t>
            </a:r>
            <a:r>
              <a:rPr lang="mk-MK" sz="2400" b="1" dirty="0" smtClean="0">
                <a:solidFill>
                  <a:srgbClr val="FF0000"/>
                </a:solidFill>
              </a:rPr>
              <a:t>54.85 %</a:t>
            </a:r>
            <a:r>
              <a:rPr lang="mk-MK" sz="2400" b="1" dirty="0" smtClean="0"/>
              <a:t> учество.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50067" y="3071810"/>
            <a:ext cx="81439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 smtClean="0"/>
              <a:t>Тука спаѓаат:</a:t>
            </a:r>
          </a:p>
          <a:p>
            <a:pPr>
              <a:buFont typeface="Wingdings" pitchFamily="2" charset="2"/>
              <a:buChar char="Ø"/>
            </a:pPr>
            <a:r>
              <a:rPr lang="mk-MK" sz="2400" dirty="0" smtClean="0"/>
              <a:t> комуналните </a:t>
            </a:r>
            <a:r>
              <a:rPr lang="mk-MK" sz="2400" b="1" dirty="0" smtClean="0"/>
              <a:t>такси за привремен престој,</a:t>
            </a:r>
          </a:p>
          <a:p>
            <a:pPr>
              <a:buFont typeface="Wingdings" pitchFamily="2" charset="2"/>
              <a:buChar char="Ø"/>
            </a:pPr>
            <a:r>
              <a:rPr lang="mk-MK" sz="2400" b="1" dirty="0" smtClean="0"/>
              <a:t> за назив  на фирма,</a:t>
            </a:r>
          </a:p>
          <a:p>
            <a:pPr>
              <a:buFont typeface="Wingdings" pitchFamily="2" charset="2"/>
              <a:buChar char="Ø"/>
            </a:pPr>
            <a:r>
              <a:rPr lang="mk-MK" sz="2400" b="1" dirty="0" smtClean="0"/>
              <a:t> комуналните такси што се плаќаат при регистрација на возилата,</a:t>
            </a:r>
          </a:p>
          <a:p>
            <a:pPr>
              <a:buFont typeface="Wingdings" pitchFamily="2" charset="2"/>
              <a:buChar char="Ø"/>
            </a:pPr>
            <a:r>
              <a:rPr lang="mk-MK" sz="2400" b="1" dirty="0" smtClean="0"/>
              <a:t> комуналната такса за уличното осветлување, </a:t>
            </a:r>
          </a:p>
          <a:p>
            <a:pPr>
              <a:buFont typeface="Wingdings" pitchFamily="2" charset="2"/>
              <a:buChar char="Ø"/>
            </a:pPr>
            <a:r>
              <a:rPr lang="mk-MK" sz="2400" b="1" dirty="0" smtClean="0"/>
              <a:t> надоместокот за уредување на градежното земјиште и </a:t>
            </a:r>
          </a:p>
          <a:p>
            <a:pPr>
              <a:buFont typeface="Wingdings" pitchFamily="2" charset="2"/>
              <a:buChar char="Ø"/>
            </a:pPr>
            <a:r>
              <a:rPr lang="mk-MK" sz="2400" b="1" dirty="0" smtClean="0"/>
              <a:t> други комунални такси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pPr algn="ctr"/>
            <a:r>
              <a:rPr lang="mk-MK" sz="3600" dirty="0" smtClean="0">
                <a:solidFill>
                  <a:srgbClr val="C00000"/>
                </a:solidFill>
              </a:rPr>
              <a:t> БУЏЕТ НА ОПШТИНА ВЕЛЕС </a:t>
            </a:r>
            <a:r>
              <a:rPr lang="en-US" sz="3600" dirty="0" smtClean="0">
                <a:solidFill>
                  <a:srgbClr val="C00000"/>
                </a:solidFill>
              </a:rPr>
              <a:t>2024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1428736"/>
            <a:ext cx="7286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b="1" dirty="0" smtClean="0">
                <a:latin typeface="Arial" pitchFamily="34" charset="0"/>
                <a:cs typeface="Arial" pitchFamily="34" charset="0"/>
              </a:rPr>
              <a:t>Кај даноците од имот,се согледува следната структура  и учество во вкупниот износ на овој вид данок: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523501"/>
              </p:ext>
            </p:extLst>
          </p:nvPr>
        </p:nvGraphicFramePr>
        <p:xfrm>
          <a:off x="755576" y="3068960"/>
          <a:ext cx="6336704" cy="27930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83802">
                  <a:extLst>
                    <a:ext uri="{9D8B030D-6E8A-4147-A177-3AD203B41FA5}">
                      <a16:colId xmlns:a16="http://schemas.microsoft.com/office/drawing/2014/main" val="3311650047"/>
                    </a:ext>
                  </a:extLst>
                </a:gridCol>
                <a:gridCol w="1576451">
                  <a:extLst>
                    <a:ext uri="{9D8B030D-6E8A-4147-A177-3AD203B41FA5}">
                      <a16:colId xmlns:a16="http://schemas.microsoft.com/office/drawing/2014/main" val="3353904240"/>
                    </a:ext>
                  </a:extLst>
                </a:gridCol>
                <a:gridCol w="1576451">
                  <a:extLst>
                    <a:ext uri="{9D8B030D-6E8A-4147-A177-3AD203B41FA5}">
                      <a16:colId xmlns:a16="http://schemas.microsoft.com/office/drawing/2014/main" val="2421609751"/>
                    </a:ext>
                  </a:extLst>
                </a:gridCol>
              </a:tblGrid>
              <a:tr h="6469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вид на данок на имот</a:t>
                      </a:r>
                      <a:endParaRPr lang="mk-MK" sz="16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износ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mk-MK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751803"/>
                  </a:ext>
                </a:extLst>
              </a:tr>
              <a:tr h="3127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600" b="1" dirty="0">
                          <a:solidFill>
                            <a:schemeClr val="tx1"/>
                          </a:solidFill>
                          <a:effectLst/>
                        </a:rPr>
                        <a:t>Данок на имот</a:t>
                      </a:r>
                      <a:endParaRPr lang="mk-MK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mk-MK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25.900.000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mk-MK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44,09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2752888"/>
                  </a:ext>
                </a:extLst>
              </a:tr>
              <a:tr h="3127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600" b="1" dirty="0">
                          <a:solidFill>
                            <a:schemeClr val="tx1"/>
                          </a:solidFill>
                          <a:effectLst/>
                        </a:rPr>
                        <a:t>Данок на наследство и подарок</a:t>
                      </a:r>
                      <a:endParaRPr lang="mk-MK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mk-MK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5.000.000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mk-MK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8,51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5103687"/>
                  </a:ext>
                </a:extLst>
              </a:tr>
              <a:tr h="6469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600" b="1" dirty="0">
                          <a:solidFill>
                            <a:schemeClr val="tx1"/>
                          </a:solidFill>
                          <a:effectLst/>
                        </a:rPr>
                        <a:t>Данок на промет на недвижности и права</a:t>
                      </a:r>
                      <a:endParaRPr lang="mk-MK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mk-MK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27.500.000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mk-MK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46,81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0614982"/>
                  </a:ext>
                </a:extLst>
              </a:tr>
              <a:tr h="3127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Камата за ненавремено плаќање данок</a:t>
                      </a:r>
                      <a:endParaRPr kumimoji="0" lang="mk-MK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mk-MK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350.000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mk-MK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0,60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1630780"/>
                  </a:ext>
                </a:extLst>
              </a:tr>
              <a:tr h="31277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ВКУПНО</a:t>
                      </a:r>
                      <a:endParaRPr lang="mk-MK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mk-MK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58.750.000</a:t>
                      </a:r>
                      <a:endParaRPr lang="mk-MK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1778182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r>
              <a:rPr lang="mk-MK" sz="3600" dirty="0" smtClean="0">
                <a:solidFill>
                  <a:srgbClr val="C00000"/>
                </a:solidFill>
              </a:rPr>
              <a:t> БУЏЕТ НА ОПШТИНА ВЕЛЕС </a:t>
            </a:r>
            <a:r>
              <a:rPr lang="en-US" sz="3600" dirty="0" smtClean="0">
                <a:solidFill>
                  <a:srgbClr val="C00000"/>
                </a:solidFill>
              </a:rPr>
              <a:t>2024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1196752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b="1" dirty="0" smtClean="0">
                <a:latin typeface="Arial" pitchFamily="34" charset="0"/>
                <a:cs typeface="Arial" pitchFamily="34" charset="0"/>
              </a:rPr>
              <a:t>% учество на :Данок на имот , подарок и наследство и промет на недвижности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63888" y="1658417"/>
            <a:ext cx="1728192" cy="410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mk-M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58.75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mk-M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.0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</a:t>
            </a:r>
            <a:endParaRPr lang="mk-MK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424676"/>
              </p:ext>
            </p:extLst>
          </p:nvPr>
        </p:nvGraphicFramePr>
        <p:xfrm>
          <a:off x="827584" y="2127741"/>
          <a:ext cx="7848872" cy="4446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r>
              <a:rPr lang="mk-MK" sz="3600" dirty="0" smtClean="0">
                <a:solidFill>
                  <a:srgbClr val="C00000"/>
                </a:solidFill>
              </a:rPr>
              <a:t> БУЏЕТ НА ОПШТИНА ВЕЛЕС 2024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8" y="1279224"/>
            <a:ext cx="5643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3200" b="1" dirty="0" smtClean="0">
                <a:solidFill>
                  <a:srgbClr val="C00000"/>
                </a:solidFill>
              </a:rPr>
              <a:t>Б)Неданочни приходи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2143114"/>
            <a:ext cx="68850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b="1" dirty="0"/>
              <a:t>Структурата на неданочните приходи за </a:t>
            </a:r>
            <a:r>
              <a:rPr lang="mk-MK" b="1" dirty="0" smtClean="0"/>
              <a:t>2024 </a:t>
            </a:r>
            <a:r>
              <a:rPr lang="mk-MK" b="1" dirty="0"/>
              <a:t>година во вкупниот  -Буџет на Општина Велес е претставена во следниот табеларен приказ</a:t>
            </a:r>
            <a:r>
              <a:rPr lang="en-US" b="1" dirty="0"/>
              <a:t>:</a:t>
            </a:r>
            <a:endParaRPr lang="mk-MK" b="1" dirty="0"/>
          </a:p>
          <a:p>
            <a:endParaRPr lang="mk-MK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346208"/>
              </p:ext>
            </p:extLst>
          </p:nvPr>
        </p:nvGraphicFramePr>
        <p:xfrm>
          <a:off x="899592" y="3501008"/>
          <a:ext cx="7632848" cy="22802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9274">
                  <a:extLst>
                    <a:ext uri="{9D8B030D-6E8A-4147-A177-3AD203B41FA5}">
                      <a16:colId xmlns:a16="http://schemas.microsoft.com/office/drawing/2014/main" val="1825095499"/>
                    </a:ext>
                  </a:extLst>
                </a:gridCol>
                <a:gridCol w="1826787">
                  <a:extLst>
                    <a:ext uri="{9D8B030D-6E8A-4147-A177-3AD203B41FA5}">
                      <a16:colId xmlns:a16="http://schemas.microsoft.com/office/drawing/2014/main" val="1034347380"/>
                    </a:ext>
                  </a:extLst>
                </a:gridCol>
                <a:gridCol w="1826787">
                  <a:extLst>
                    <a:ext uri="{9D8B030D-6E8A-4147-A177-3AD203B41FA5}">
                      <a16:colId xmlns:a16="http://schemas.microsoft.com/office/drawing/2014/main" val="1446291335"/>
                    </a:ext>
                  </a:extLst>
                </a:gridCol>
              </a:tblGrid>
              <a:tr h="456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800" b="1" dirty="0">
                          <a:solidFill>
                            <a:srgbClr val="FF0000"/>
                          </a:solidFill>
                          <a:effectLst/>
                        </a:rPr>
                        <a:t>Неданочен приход</a:t>
                      </a:r>
                      <a:endParaRPr lang="mk-MK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800" b="1" dirty="0">
                          <a:solidFill>
                            <a:srgbClr val="FF0000"/>
                          </a:solidFill>
                          <a:effectLst/>
                        </a:rPr>
                        <a:t>износ</a:t>
                      </a:r>
                      <a:endParaRPr lang="mk-MK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mk-MK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910347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Глоби,судски и административни такси</a:t>
                      </a:r>
                      <a:endParaRPr lang="mk-MK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  <a:r>
                        <a:rPr lang="mk-MK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0.000</a:t>
                      </a:r>
                      <a:endParaRPr lang="mk-MK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mk-MK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5927533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Такси и надоместоци</a:t>
                      </a:r>
                      <a:endParaRPr lang="mk-MK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  <a:r>
                        <a:rPr lang="mk-MK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527</a:t>
                      </a:r>
                      <a:r>
                        <a:rPr lang="mk-MK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lang="mk-MK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</a:t>
                      </a:r>
                      <a:endParaRPr lang="mk-MK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mk-MK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93,55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7503750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Други неданочни приходи</a:t>
                      </a:r>
                      <a:endParaRPr lang="mk-MK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r>
                        <a:rPr lang="mk-MK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000</a:t>
                      </a:r>
                      <a:r>
                        <a:rPr lang="mk-MK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000</a:t>
                      </a:r>
                      <a:endParaRPr lang="mk-MK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mk-MK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4,85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1802012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800" b="1" dirty="0">
                          <a:solidFill>
                            <a:srgbClr val="FF0000"/>
                          </a:solidFill>
                          <a:effectLst/>
                        </a:rPr>
                        <a:t>ВКУПНО</a:t>
                      </a:r>
                      <a:endParaRPr lang="mk-MK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03</a:t>
                      </a:r>
                      <a:r>
                        <a:rPr lang="mk-MK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mk-MK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r>
                        <a:rPr lang="mk-MK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400</a:t>
                      </a:r>
                      <a:endParaRPr lang="mk-MK" sz="2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445649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r>
              <a:rPr lang="mk-MK" sz="3600" dirty="0" smtClean="0">
                <a:solidFill>
                  <a:srgbClr val="C00000"/>
                </a:solidFill>
              </a:rPr>
              <a:t> БУЏЕТ НА ОПШТИНА ВЕЛЕС 2024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1196752"/>
            <a:ext cx="7286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800" b="1" dirty="0" smtClean="0"/>
              <a:t>% учество на Неданочни приходи</a:t>
            </a:r>
            <a:endParaRPr lang="en-US" sz="28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9913968"/>
              </p:ext>
            </p:extLst>
          </p:nvPr>
        </p:nvGraphicFramePr>
        <p:xfrm>
          <a:off x="428596" y="1981200"/>
          <a:ext cx="8429683" cy="4040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037836"/>
              </p:ext>
            </p:extLst>
          </p:nvPr>
        </p:nvGraphicFramePr>
        <p:xfrm>
          <a:off x="827013" y="6257495"/>
          <a:ext cx="7632848" cy="4560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9274">
                  <a:extLst>
                    <a:ext uri="{9D8B030D-6E8A-4147-A177-3AD203B41FA5}">
                      <a16:colId xmlns:a16="http://schemas.microsoft.com/office/drawing/2014/main" val="1970558508"/>
                    </a:ext>
                  </a:extLst>
                </a:gridCol>
                <a:gridCol w="1826787">
                  <a:extLst>
                    <a:ext uri="{9D8B030D-6E8A-4147-A177-3AD203B41FA5}">
                      <a16:colId xmlns:a16="http://schemas.microsoft.com/office/drawing/2014/main" val="3646382608"/>
                    </a:ext>
                  </a:extLst>
                </a:gridCol>
                <a:gridCol w="1826787">
                  <a:extLst>
                    <a:ext uri="{9D8B030D-6E8A-4147-A177-3AD203B41FA5}">
                      <a16:colId xmlns:a16="http://schemas.microsoft.com/office/drawing/2014/main" val="4107987943"/>
                    </a:ext>
                  </a:extLst>
                </a:gridCol>
              </a:tblGrid>
              <a:tr h="456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800" b="1" dirty="0">
                          <a:solidFill>
                            <a:srgbClr val="FF0000"/>
                          </a:solidFill>
                          <a:effectLst/>
                        </a:rPr>
                        <a:t>Такси и надоместоци</a:t>
                      </a:r>
                      <a:endParaRPr lang="mk-MK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mk-MK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96.527.400</a:t>
                      </a:r>
                      <a:endParaRPr lang="mk-MK" sz="2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mk-MK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  <a:endParaRPr lang="mk-MK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833543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43042" y="1500174"/>
            <a:ext cx="5572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800" b="1" dirty="0" smtClean="0"/>
              <a:t>В)Капитални приходи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2428868"/>
            <a:ext cx="78889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mk-MK" sz="2800" b="1" dirty="0">
                <a:latin typeface="Arial" pitchFamily="34" charset="0"/>
                <a:cs typeface="Arial" pitchFamily="34" charset="0"/>
              </a:rPr>
              <a:t>Капиталните приходи за </a:t>
            </a:r>
            <a:r>
              <a:rPr lang="mk-MK" sz="2800" b="1" dirty="0" smtClean="0">
                <a:latin typeface="Arial" pitchFamily="34" charset="0"/>
                <a:cs typeface="Arial" pitchFamily="34" charset="0"/>
              </a:rPr>
              <a:t>2024 </a:t>
            </a:r>
            <a:r>
              <a:rPr lang="mk-MK" sz="2800" b="1" dirty="0">
                <a:latin typeface="Arial" pitchFamily="34" charset="0"/>
                <a:cs typeface="Arial" pitchFamily="34" charset="0"/>
              </a:rPr>
              <a:t>година се  проектирани на износ од </a:t>
            </a:r>
            <a:r>
              <a:rPr lang="en-US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30</a:t>
            </a:r>
            <a:r>
              <a:rPr lang="mk-MK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750</a:t>
            </a:r>
            <a:r>
              <a:rPr lang="mk-MK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.000</a:t>
            </a:r>
            <a:r>
              <a:rPr lang="mk-MK" sz="2800" dirty="0" smtClean="0"/>
              <a:t> </a:t>
            </a:r>
            <a:r>
              <a:rPr lang="mk-MK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k-MK" sz="2800" b="1" dirty="0">
                <a:latin typeface="Arial" pitchFamily="34" charset="0"/>
                <a:cs typeface="Arial" pitchFamily="34" charset="0"/>
              </a:rPr>
              <a:t>денари и тоа од  продажбата на  градежното земјиште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</a:t>
            </a:r>
            <a:r>
              <a:rPr lang="mk-MK" sz="2800" b="1" dirty="0">
                <a:latin typeface="Arial" pitchFamily="34" charset="0"/>
                <a:cs typeface="Arial" pitchFamily="34" charset="0"/>
              </a:rPr>
              <a:t> надоместок за концесии за експлоатација на минерални суровини , од наплатени приходи од легализација на бесправно изградени објекти.</a:t>
            </a:r>
          </a:p>
        </p:txBody>
      </p:sp>
      <p:sp>
        <p:nvSpPr>
          <p:cNvPr id="6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r>
              <a:rPr lang="mk-MK" sz="3600" dirty="0" smtClean="0">
                <a:solidFill>
                  <a:srgbClr val="C00000"/>
                </a:solidFill>
              </a:rPr>
              <a:t> БУЏЕТ НА ОПШТИНА ВЕЛЕС 2024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251520" y="993265"/>
            <a:ext cx="32589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г) Трансфери и донации</a:t>
            </a:r>
            <a:endParaRPr kumimoji="0" lang="mk-M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1412776"/>
            <a:ext cx="7429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b="1" dirty="0"/>
              <a:t>Учеството на трансферите и донациите во вкупниот  </a:t>
            </a:r>
            <a:r>
              <a:rPr lang="mk-MK" sz="2400" b="1" dirty="0" smtClean="0"/>
              <a:t>-</a:t>
            </a:r>
            <a:r>
              <a:rPr lang="mk-MK" sz="2400" b="1" dirty="0"/>
              <a:t>Буџет на Општина Велес за </a:t>
            </a:r>
            <a:r>
              <a:rPr lang="mk-MK" sz="2400" b="1" dirty="0" smtClean="0"/>
              <a:t>2024 </a:t>
            </a:r>
            <a:r>
              <a:rPr lang="mk-MK" sz="2400" b="1" dirty="0"/>
              <a:t>година се застапени во следните износи: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495229"/>
              </p:ext>
            </p:extLst>
          </p:nvPr>
        </p:nvGraphicFramePr>
        <p:xfrm>
          <a:off x="899592" y="3068960"/>
          <a:ext cx="7358114" cy="1682496"/>
        </p:xfrm>
        <a:graphic>
          <a:graphicData uri="http://schemas.openxmlformats.org/drawingml/2006/table">
            <a:tbl>
              <a:tblPr/>
              <a:tblGrid>
                <a:gridCol w="5214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2400" b="1" dirty="0" smtClean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Трансфер-дотација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2400" b="1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износ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Трансфери од други нивоа на власт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mk-MK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706.654.705</a:t>
                      </a:r>
                      <a:endParaRPr lang="mk-MK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Донации од странство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  <a:r>
                        <a:rPr lang="mk-MK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307</a:t>
                      </a:r>
                      <a:r>
                        <a:rPr lang="mk-MK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605</a:t>
                      </a:r>
                      <a:endParaRPr lang="mk-MK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mk-MK" sz="18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Тековни донации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338.140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73444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800" b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ВКУПНО</a:t>
                      </a:r>
                      <a:endParaRPr lang="en-US" sz="180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8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7</a:t>
                      </a:r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61</a:t>
                      </a:r>
                      <a:r>
                        <a:rPr lang="mk-MK" sz="18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.</a:t>
                      </a:r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300</a:t>
                      </a:r>
                      <a:r>
                        <a:rPr lang="mk-MK" sz="18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.</a:t>
                      </a:r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4</a:t>
                      </a:r>
                      <a:r>
                        <a:rPr lang="mk-MK" sz="18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5</a:t>
                      </a:r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0</a:t>
                      </a:r>
                      <a:endParaRPr lang="mk-MK" sz="18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1560" y="5157192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b="1" dirty="0"/>
              <a:t>Во делот на трансфери од други нивоа на власт доминираат блок дотациите </a:t>
            </a:r>
            <a:endParaRPr lang="mk-MK" b="1" dirty="0" smtClean="0"/>
          </a:p>
          <a:p>
            <a:r>
              <a:rPr lang="mk-MK" b="1" dirty="0" smtClean="0"/>
              <a:t>од </a:t>
            </a:r>
            <a:r>
              <a:rPr lang="mk-MK" b="1" dirty="0"/>
              <a:t>Буџетот на Република Македонија за остварување на </a:t>
            </a:r>
            <a:r>
              <a:rPr lang="mk-MK" b="1" dirty="0" smtClean="0"/>
              <a:t>надлежностите </a:t>
            </a:r>
            <a:r>
              <a:rPr lang="mk-MK" b="1" dirty="0"/>
              <a:t>во основното и средно образование,социјалната заштита</a:t>
            </a:r>
            <a:r>
              <a:rPr lang="mk-MK" b="1" dirty="0" smtClean="0"/>
              <a:t>, културата </a:t>
            </a:r>
            <a:r>
              <a:rPr lang="mk-MK" b="1" dirty="0"/>
              <a:t>и пожарникарството. </a:t>
            </a:r>
          </a:p>
        </p:txBody>
      </p:sp>
      <p:sp>
        <p:nvSpPr>
          <p:cNvPr id="11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r>
              <a:rPr lang="mk-MK" sz="3600" dirty="0" smtClean="0">
                <a:solidFill>
                  <a:srgbClr val="C00000"/>
                </a:solidFill>
              </a:rPr>
              <a:t> БУЏЕТ НА ОПШТИНА ВЕЛЕС 2024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29684" cy="714380"/>
          </a:xfrm>
        </p:spPr>
        <p:txBody>
          <a:bodyPr/>
          <a:lstStyle/>
          <a:p>
            <a:pPr algn="ctr"/>
            <a:r>
              <a:rPr lang="mk-MK" sz="3600" dirty="0" smtClean="0">
                <a:solidFill>
                  <a:srgbClr val="FF0000"/>
                </a:solidFill>
              </a:rPr>
              <a:t> БУЏЕТ НА ОПШТИНА ВЕЛЕС 2024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980728"/>
            <a:ext cx="71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mk-MK" sz="3200" b="1" u="sng" dirty="0" smtClean="0">
                <a:solidFill>
                  <a:srgbClr val="0070C0"/>
                </a:solidFill>
              </a:rPr>
              <a:t>РАСХОДИ НА ОПШТИНА ВЕЛЕС</a:t>
            </a:r>
            <a:endParaRPr lang="en-US" sz="3200" u="sng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1714" y="3933056"/>
            <a:ext cx="82809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b="1" dirty="0" smtClean="0"/>
              <a:t>Во </a:t>
            </a:r>
            <a:r>
              <a:rPr lang="mk-MK" sz="2000" b="1" dirty="0"/>
              <a:t>табелите</a:t>
            </a:r>
            <a:r>
              <a:rPr lang="en-US" sz="2000" b="1" dirty="0"/>
              <a:t>:</a:t>
            </a:r>
            <a:r>
              <a:rPr lang="mk-MK" sz="2000" b="1" dirty="0"/>
              <a:t> </a:t>
            </a:r>
            <a:r>
              <a:rPr lang="mk-MK" sz="2000" b="1" dirty="0" smtClean="0"/>
              <a:t>Буџетски </a:t>
            </a:r>
            <a:r>
              <a:rPr lang="mk-MK" sz="2000" b="1" dirty="0"/>
              <a:t>расходи по функции на ЕЛС и Функционални расходи што се </a:t>
            </a:r>
            <a:r>
              <a:rPr lang="mk-MK" sz="2000" b="1" dirty="0" smtClean="0"/>
              <a:t>составен </a:t>
            </a:r>
            <a:r>
              <a:rPr lang="mk-MK" sz="2000" b="1" dirty="0"/>
              <a:t>дел на Буџетот на Општина Велес за </a:t>
            </a:r>
            <a:r>
              <a:rPr lang="mk-MK" sz="2000" b="1" dirty="0" smtClean="0"/>
              <a:t>2024 </a:t>
            </a:r>
            <a:r>
              <a:rPr lang="mk-MK" sz="2000" b="1" dirty="0"/>
              <a:t>година се планирани </a:t>
            </a:r>
            <a:r>
              <a:rPr lang="mk-MK" sz="2000" b="1" dirty="0" smtClean="0"/>
              <a:t>средства </a:t>
            </a:r>
            <a:r>
              <a:rPr lang="mk-MK" sz="2000" b="1" dirty="0"/>
              <a:t>со кои ќе бидат финансирани одредени функции на Општината</a:t>
            </a:r>
            <a:r>
              <a:rPr lang="mk-MK" sz="2000" b="1" dirty="0" smtClean="0"/>
              <a:t>.</a:t>
            </a:r>
            <a:endParaRPr lang="mk-MK" sz="2000" b="1" dirty="0"/>
          </a:p>
          <a:p>
            <a:endParaRPr lang="mk-MK" sz="2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83050" y="1857888"/>
            <a:ext cx="79976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b="1" dirty="0" smtClean="0"/>
              <a:t>Во </a:t>
            </a:r>
            <a:r>
              <a:rPr lang="mk-MK" sz="2000" b="1" dirty="0"/>
              <a:t>посебниот дел на Буџетот се планираат одобрените средства по </a:t>
            </a:r>
            <a:endParaRPr lang="en-US" sz="2000" b="1" dirty="0" smtClean="0"/>
          </a:p>
          <a:p>
            <a:r>
              <a:rPr lang="mk-MK" sz="2000" b="1" dirty="0" smtClean="0"/>
              <a:t>програми, потпрограми и ставки со прикажување на расходите согласно економската и функционална класификација. </a:t>
            </a:r>
            <a:endParaRPr lang="en-US" sz="2000" b="1" dirty="0" smtClean="0"/>
          </a:p>
          <a:p>
            <a:endParaRPr lang="mk-MK" sz="2000" dirty="0"/>
          </a:p>
        </p:txBody>
      </p:sp>
    </p:spTree>
    <p:extLst>
      <p:ext uri="{BB962C8B-B14F-4D97-AF65-F5344CB8AC3E}">
        <p14:creationId xmlns:p14="http://schemas.microsoft.com/office/powerpoint/2010/main" val="354987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>
          <a:xfrm>
            <a:off x="428596" y="285729"/>
            <a:ext cx="8429684" cy="714380"/>
          </a:xfrm>
          <a:prstGeom prst="rect">
            <a:avLst/>
          </a:prstGeom>
        </p:spPr>
        <p:txBody>
          <a:bodyPr vert="horz" rtlCol="0" anchor="t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mk-MK" dirty="0" smtClean="0">
                <a:solidFill>
                  <a:srgbClr val="C00000"/>
                </a:solidFill>
              </a:rPr>
              <a:t> БУЏЕТ НА ОПШТИНА ВЕЛЕС </a:t>
            </a:r>
            <a:r>
              <a:rPr lang="en-US" dirty="0" smtClean="0">
                <a:solidFill>
                  <a:srgbClr val="C00000"/>
                </a:solidFill>
              </a:rPr>
              <a:t>2024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669683"/>
              </p:ext>
            </p:extLst>
          </p:nvPr>
        </p:nvGraphicFramePr>
        <p:xfrm>
          <a:off x="428596" y="2164303"/>
          <a:ext cx="8429684" cy="4224714"/>
        </p:xfrm>
        <a:graphic>
          <a:graphicData uri="http://schemas.openxmlformats.org/drawingml/2006/table">
            <a:tbl>
              <a:tblPr/>
              <a:tblGrid>
                <a:gridCol w="6130679">
                  <a:extLst>
                    <a:ext uri="{9D8B030D-6E8A-4147-A177-3AD203B41FA5}">
                      <a16:colId xmlns:a16="http://schemas.microsoft.com/office/drawing/2014/main" val="3196257207"/>
                    </a:ext>
                  </a:extLst>
                </a:gridCol>
                <a:gridCol w="2299005">
                  <a:extLst>
                    <a:ext uri="{9D8B030D-6E8A-4147-A177-3AD203B41FA5}">
                      <a16:colId xmlns:a16="http://schemas.microsoft.com/office/drawing/2014/main" val="3526703142"/>
                    </a:ext>
                  </a:extLst>
                </a:gridCol>
              </a:tblGrid>
              <a:tr h="573189">
                <a:tc>
                  <a:txBody>
                    <a:bodyPr/>
                    <a:lstStyle/>
                    <a:p>
                      <a:pPr algn="l" fontAlgn="ctr"/>
                      <a:r>
                        <a:rPr lang="mk-MK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ВИДОВИ НА РАСХОДИ ПО ФУНКЦИИ НА ЕЛС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износ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149721"/>
                  </a:ext>
                </a:extLst>
              </a:tr>
              <a:tr h="305506">
                <a:tc>
                  <a:txBody>
                    <a:bodyPr/>
                    <a:lstStyle/>
                    <a:p>
                      <a:pPr algn="l" fontAlgn="ctr"/>
                      <a:r>
                        <a:rPr lang="mk-M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РЕКОНСТРУКЦИЈА НА УЛИЦИ</a:t>
                      </a:r>
                      <a:endParaRPr lang="mk-MK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9.893.735</a:t>
                      </a:r>
                      <a:endParaRPr lang="mk-MK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4387489"/>
                  </a:ext>
                </a:extLst>
              </a:tr>
              <a:tr h="305506">
                <a:tc>
                  <a:txBody>
                    <a:bodyPr/>
                    <a:lstStyle/>
                    <a:p>
                      <a:pPr algn="just" fontAlgn="ctr"/>
                      <a:r>
                        <a:rPr lang="mk-MK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ОПШТИ ЈАВНИ СЛУЖБИ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122.649.655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2027197"/>
                  </a:ext>
                </a:extLst>
              </a:tr>
              <a:tr h="305506">
                <a:tc>
                  <a:txBody>
                    <a:bodyPr/>
                    <a:lstStyle/>
                    <a:p>
                      <a:pPr algn="just" fontAlgn="ctr"/>
                      <a:r>
                        <a:rPr lang="mk-MK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ЈАВЕН РЕД И МИР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32.262.000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7766071"/>
                  </a:ext>
                </a:extLst>
              </a:tr>
              <a:tr h="305506">
                <a:tc>
                  <a:txBody>
                    <a:bodyPr/>
                    <a:lstStyle/>
                    <a:p>
                      <a:pPr algn="just" fontAlgn="ctr"/>
                      <a:r>
                        <a:rPr lang="mk-MK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ЕКОНОМСКИ РАБОТИ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88.186.113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0522676"/>
                  </a:ext>
                </a:extLst>
              </a:tr>
              <a:tr h="305506">
                <a:tc>
                  <a:txBody>
                    <a:bodyPr/>
                    <a:lstStyle/>
                    <a:p>
                      <a:pPr algn="just" fontAlgn="ctr"/>
                      <a:r>
                        <a:rPr lang="mk-MK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ЗАШТИТА НА ЖИВОТНА СРЕДИНА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39.776.773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590791"/>
                  </a:ext>
                </a:extLst>
              </a:tr>
              <a:tr h="59646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ЖИВЕАЛИШТА И РАЗВОЈ НА ЗАЕДНИЦАТА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100.412.956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204443"/>
                  </a:ext>
                </a:extLst>
              </a:tr>
              <a:tr h="305506">
                <a:tc>
                  <a:txBody>
                    <a:bodyPr/>
                    <a:lstStyle/>
                    <a:p>
                      <a:pPr algn="just" fontAlgn="ctr"/>
                      <a:r>
                        <a:rPr lang="mk-MK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ЗДРАВСТВО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5.900.000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7017204"/>
                  </a:ext>
                </a:extLst>
              </a:tr>
              <a:tr h="305506">
                <a:tc>
                  <a:txBody>
                    <a:bodyPr/>
                    <a:lstStyle/>
                    <a:p>
                      <a:pPr algn="just" fontAlgn="ctr"/>
                      <a:r>
                        <a:rPr lang="mk-MK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РЕКРЕАЦИЈА,КУЛТУРА И РЕЛИГИЈА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45.189.450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0558781"/>
                  </a:ext>
                </a:extLst>
              </a:tr>
              <a:tr h="305506">
                <a:tc>
                  <a:txBody>
                    <a:bodyPr/>
                    <a:lstStyle/>
                    <a:p>
                      <a:pPr algn="just" fontAlgn="ctr"/>
                      <a:r>
                        <a:rPr lang="mk-MK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656.308.536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607442"/>
                  </a:ext>
                </a:extLst>
              </a:tr>
              <a:tr h="305506">
                <a:tc>
                  <a:txBody>
                    <a:bodyPr/>
                    <a:lstStyle/>
                    <a:p>
                      <a:pPr algn="just" fontAlgn="ctr"/>
                      <a:r>
                        <a:rPr lang="mk-MK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СОЦИЈАЛНА ЗАШТИТА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4.750.000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0407416"/>
                  </a:ext>
                </a:extLst>
              </a:tr>
              <a:tr h="305506">
                <a:tc>
                  <a:txBody>
                    <a:bodyPr/>
                    <a:lstStyle/>
                    <a:p>
                      <a:pPr algn="l" fontAlgn="ctr"/>
                      <a:r>
                        <a:rPr lang="mk-MK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ВКУПНО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1.095.435.483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526694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95536" y="1052736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mk-MK" sz="2400" b="1" u="sng" dirty="0" smtClean="0">
                <a:solidFill>
                  <a:srgbClr val="0070C0"/>
                </a:solidFill>
              </a:rPr>
              <a:t>РАСХОДИ ПО ФУНКЦИИ НА ОПШТИНА ВЕЛЕС </a:t>
            </a:r>
            <a:r>
              <a:rPr lang="mk-MK" sz="2400" b="1" dirty="0">
                <a:solidFill>
                  <a:srgbClr val="FF0000"/>
                </a:solidFill>
              </a:rPr>
              <a:t>1.095.435.483</a:t>
            </a:r>
            <a:r>
              <a:rPr lang="mk-MK" sz="2400" dirty="0"/>
              <a:t> </a:t>
            </a:r>
            <a:endParaRPr lang="en-US" sz="2400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12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29684" cy="714380"/>
          </a:xfrm>
        </p:spPr>
        <p:txBody>
          <a:bodyPr/>
          <a:lstStyle/>
          <a:p>
            <a:pPr algn="ctr"/>
            <a:r>
              <a:rPr lang="mk-MK" sz="3600" dirty="0" smtClean="0">
                <a:solidFill>
                  <a:srgbClr val="FF0000"/>
                </a:solidFill>
              </a:rPr>
              <a:t> БУЏЕТ НА ОПШТИНА ВЕЛЕС 2024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052736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mk-MK" sz="2400" b="1" u="sng" dirty="0" smtClean="0">
                <a:solidFill>
                  <a:srgbClr val="0070C0"/>
                </a:solidFill>
              </a:rPr>
              <a:t>РАСХОДИ ПО ФУНКЦИИ НА ОПШТИНА ВЕЛЕС </a:t>
            </a:r>
            <a:r>
              <a:rPr lang="mk-MK" sz="2400" b="1" dirty="0">
                <a:solidFill>
                  <a:srgbClr val="FF0000"/>
                </a:solidFill>
              </a:rPr>
              <a:t>1.095.435.483</a:t>
            </a:r>
            <a:r>
              <a:rPr lang="mk-MK" sz="2400" dirty="0"/>
              <a:t> </a:t>
            </a:r>
            <a:endParaRPr lang="en-US" sz="2400" u="sng" dirty="0">
              <a:solidFill>
                <a:srgbClr val="0070C0"/>
              </a:solidFill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7938000"/>
              </p:ext>
            </p:extLst>
          </p:nvPr>
        </p:nvGraphicFramePr>
        <p:xfrm>
          <a:off x="298866" y="1700808"/>
          <a:ext cx="8690284" cy="4689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pPr algn="ctr"/>
            <a:r>
              <a:rPr lang="mk-MK" sz="3600" dirty="0" smtClean="0">
                <a:solidFill>
                  <a:srgbClr val="C00000"/>
                </a:solidFill>
              </a:rPr>
              <a:t> БУЏЕТ НА ОПШТИНА ВЕЛЕС </a:t>
            </a:r>
            <a:r>
              <a:rPr lang="en-US" sz="3600" dirty="0" smtClean="0">
                <a:solidFill>
                  <a:srgbClr val="C00000"/>
                </a:solidFill>
              </a:rPr>
              <a:t>2024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3791291"/>
            <a:ext cx="82467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mk-MK" sz="2400" b="1" dirty="0" smtClean="0"/>
              <a:t>-</a:t>
            </a:r>
            <a:r>
              <a:rPr lang="mk-MK" sz="2400" b="1" dirty="0"/>
              <a:t>Буџетот на Општина Велес претставува годишен план на приходи,други приливи и одобрени средства во кој се вклучени основниот буџет ,буџетот на самофинансирачките активности ,буџетот на дотации и буџетот на донации .Со Буџетот на Општина Велес се врши процес на распоредување на изворите на финансирање наспроти низата на потреби и побарувања</a:t>
            </a:r>
            <a:r>
              <a:rPr lang="mk-MK" sz="2400" b="1" dirty="0" smtClean="0"/>
              <a:t>.</a:t>
            </a:r>
            <a:r>
              <a:rPr lang="mk-MK" sz="2400" b="1" dirty="0"/>
              <a:t> </a:t>
            </a:r>
            <a:endParaRPr lang="en-US" sz="2400" b="1" dirty="0" smtClean="0"/>
          </a:p>
          <a:p>
            <a:pPr algn="just"/>
            <a:endParaRPr lang="mk-MK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28596" y="1556792"/>
            <a:ext cx="84296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Нацрт-Буџетот на Општина Велес за </a:t>
            </a:r>
            <a:r>
              <a:rPr lang="ru-RU" sz="2400" b="1" dirty="0" smtClean="0">
                <a:solidFill>
                  <a:srgbClr val="FF0000"/>
                </a:solidFill>
              </a:rPr>
              <a:t>2024 </a:t>
            </a:r>
            <a:r>
              <a:rPr lang="ru-RU" sz="2400" b="1" dirty="0">
                <a:solidFill>
                  <a:srgbClr val="FF0000"/>
                </a:solidFill>
              </a:rPr>
              <a:t>година е изготвен </a:t>
            </a:r>
            <a:r>
              <a:rPr lang="ru-RU" sz="2400" b="1" dirty="0" smtClean="0">
                <a:solidFill>
                  <a:srgbClr val="FF0000"/>
                </a:solidFill>
              </a:rPr>
              <a:t>согласно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основните </a:t>
            </a:r>
            <a:r>
              <a:rPr lang="ru-RU" sz="2400" b="1" dirty="0">
                <a:solidFill>
                  <a:srgbClr val="FF0000"/>
                </a:solidFill>
              </a:rPr>
              <a:t>насоки за подготовка на буџетите на Eдиниците на </a:t>
            </a:r>
            <a:r>
              <a:rPr lang="ru-RU" sz="2400" b="1" dirty="0" smtClean="0">
                <a:solidFill>
                  <a:srgbClr val="FF0000"/>
                </a:solidFill>
              </a:rPr>
              <a:t>локалната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самоуправа </a:t>
            </a:r>
            <a:r>
              <a:rPr lang="ru-RU" sz="2400" b="1" dirty="0">
                <a:solidFill>
                  <a:srgbClr val="FF0000"/>
                </a:solidFill>
              </a:rPr>
              <a:t>за </a:t>
            </a:r>
            <a:r>
              <a:rPr lang="ru-RU" sz="2400" b="1" dirty="0" smtClean="0">
                <a:solidFill>
                  <a:srgbClr val="FF0000"/>
                </a:solidFill>
              </a:rPr>
              <a:t>2024 </a:t>
            </a:r>
            <a:r>
              <a:rPr lang="ru-RU" sz="2400" b="1" dirty="0">
                <a:solidFill>
                  <a:srgbClr val="FF0000"/>
                </a:solidFill>
              </a:rPr>
              <a:t>година ,дадени од Владата на </a:t>
            </a:r>
            <a:r>
              <a:rPr lang="ru-RU" sz="2400" b="1" dirty="0" smtClean="0">
                <a:solidFill>
                  <a:srgbClr val="FF0000"/>
                </a:solidFill>
              </a:rPr>
              <a:t>РСМ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  <a:endParaRPr lang="mk-MK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29684" cy="714380"/>
          </a:xfrm>
        </p:spPr>
        <p:txBody>
          <a:bodyPr/>
          <a:lstStyle/>
          <a:p>
            <a:pPr algn="ctr"/>
            <a:r>
              <a:rPr lang="mk-MK" sz="3600" dirty="0" smtClean="0">
                <a:solidFill>
                  <a:srgbClr val="FF0000"/>
                </a:solidFill>
              </a:rPr>
              <a:t> БУЏЕТ НА ОПШТИНА ВЕЛЕС 2024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052736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mk-MK" sz="2400" b="1" u="sng" dirty="0" smtClean="0">
                <a:solidFill>
                  <a:srgbClr val="0070C0"/>
                </a:solidFill>
              </a:rPr>
              <a:t>РАСХОДИ ПО ФУНКЦИИ НА ОПШТИНА ВЕЛЕС </a:t>
            </a:r>
            <a:r>
              <a:rPr lang="mk-MK" sz="2400" b="1" dirty="0">
                <a:solidFill>
                  <a:srgbClr val="FF0000"/>
                </a:solidFill>
              </a:rPr>
              <a:t>1.095.435.483</a:t>
            </a:r>
            <a:endParaRPr lang="en-US" sz="2400" u="sng" dirty="0">
              <a:solidFill>
                <a:srgbClr val="0070C0"/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143714"/>
              </p:ext>
            </p:extLst>
          </p:nvPr>
        </p:nvGraphicFramePr>
        <p:xfrm>
          <a:off x="395536" y="1514400"/>
          <a:ext cx="8285668" cy="5082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4735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pPr algn="ctr"/>
            <a:r>
              <a:rPr lang="mk-MK" sz="3600" dirty="0" smtClean="0">
                <a:solidFill>
                  <a:srgbClr val="FF0000"/>
                </a:solidFill>
              </a:rPr>
              <a:t> БУЏЕТ НА ОПШТИНА ВЕЛЕС 2024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5488" y="2226034"/>
            <a:ext cx="81527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b="1" dirty="0">
                <a:latin typeface="Arial" pitchFamily="34" charset="0"/>
                <a:cs typeface="Arial" pitchFamily="34" charset="0"/>
              </a:rPr>
              <a:t>А0-Совет на Општина во износ од </a:t>
            </a:r>
            <a:r>
              <a:rPr lang="mk-MK" sz="2000" b="1" dirty="0" smtClean="0">
                <a:solidFill>
                  <a:srgbClr val="FF0000"/>
                </a:solidFill>
              </a:rPr>
              <a:t>21.125.000</a:t>
            </a:r>
            <a:r>
              <a:rPr lang="en-US" b="1" dirty="0" smtClean="0"/>
              <a:t> </a:t>
            </a:r>
            <a:r>
              <a:rPr lang="mk-MK" sz="2000" b="1" dirty="0" smtClean="0">
                <a:latin typeface="Arial" pitchFamily="34" charset="0"/>
                <a:cs typeface="Arial" pitchFamily="34" charset="0"/>
              </a:rPr>
              <a:t>денари.Овие </a:t>
            </a:r>
            <a:r>
              <a:rPr lang="mk-MK" sz="2000" b="1" dirty="0">
                <a:latin typeface="Arial" pitchFamily="34" charset="0"/>
                <a:cs typeface="Arial" pitchFamily="34" charset="0"/>
              </a:rPr>
              <a:t>средства се планирани за извршување на следните активности: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2998" y="3519294"/>
            <a:ext cx="79208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mk-MK" b="1" dirty="0" smtClean="0">
                <a:latin typeface="Arial" pitchFamily="34" charset="0"/>
                <a:cs typeface="Arial" pitchFamily="34" charset="0"/>
              </a:rPr>
              <a:t>Трошоци </a:t>
            </a:r>
            <a:r>
              <a:rPr lang="mk-MK" b="1" dirty="0">
                <a:latin typeface="Arial" pitchFamily="34" charset="0"/>
                <a:cs typeface="Arial" pitchFamily="34" charset="0"/>
              </a:rPr>
              <a:t>дирекно поврзани со работа на советниците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mk-MK" b="1" dirty="0">
                <a:latin typeface="Arial" pitchFamily="34" charset="0"/>
                <a:cs typeface="Arial" pitchFamily="34" charset="0"/>
              </a:rPr>
              <a:t>Трошоци што се дирекно поврзани со работата на Советот на Општината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mk-MK" b="1" dirty="0">
                <a:latin typeface="Arial" pitchFamily="34" charset="0"/>
                <a:cs typeface="Arial" pitchFamily="34" charset="0"/>
              </a:rPr>
              <a:t>Постојана и тековна резерва која ја распределува Советот на Општината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mk-MK" b="1" dirty="0">
                <a:latin typeface="Arial" pitchFamily="34" charset="0"/>
                <a:cs typeface="Arial" pitchFamily="34" charset="0"/>
              </a:rPr>
              <a:t>Разни трошоци по основ на активности од областа на здравство, социјална заштита, меѓународна соработка, промоција и комуникација со јавноста,за подршка на НВО секторот и младите  и 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mk-MK" b="1" dirty="0">
                <a:latin typeface="Arial" pitchFamily="34" charset="0"/>
                <a:cs typeface="Arial" pitchFamily="34" charset="0"/>
              </a:rPr>
              <a:t>Учество во проекти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2998" y="1246067"/>
            <a:ext cx="8353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Финансирање на активностите утврдени во програмите </a:t>
            </a:r>
            <a:r>
              <a:rPr lang="ru-RU" b="1" dirty="0" smtClean="0"/>
              <a:t>на</a:t>
            </a:r>
            <a:endParaRPr lang="en-US" b="1" dirty="0" smtClean="0"/>
          </a:p>
          <a:p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Предлог-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mk-MK" b="1" dirty="0" smtClean="0">
                <a:solidFill>
                  <a:srgbClr val="FF0000"/>
                </a:solidFill>
              </a:rPr>
              <a:t>Буџетот </a:t>
            </a:r>
            <a:r>
              <a:rPr lang="mk-MK" b="1" dirty="0">
                <a:solidFill>
                  <a:srgbClr val="FF0000"/>
                </a:solidFill>
              </a:rPr>
              <a:t>на Општина Велес</a:t>
            </a:r>
            <a:r>
              <a:rPr lang="mk-M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mk-MK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r>
              <a:rPr lang="mk-MK" sz="3600" b="1" dirty="0" smtClean="0">
                <a:solidFill>
                  <a:srgbClr val="FF0000"/>
                </a:solidFill>
              </a:rPr>
              <a:t> БУЏЕТ НА ОПШТИНА ВЕЛЕС 2024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1189278"/>
            <a:ext cx="4690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Надлежност-Градоначалник со две програми</a:t>
            </a:r>
            <a:r>
              <a:rPr lang="mk-MK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841995"/>
              </p:ext>
            </p:extLst>
          </p:nvPr>
        </p:nvGraphicFramePr>
        <p:xfrm>
          <a:off x="683568" y="1700808"/>
          <a:ext cx="5868670" cy="1051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4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4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</a:rPr>
                        <a:t>D0</a:t>
                      </a:r>
                      <a:r>
                        <a:rPr lang="mk-MK" sz="2000" b="1" dirty="0">
                          <a:solidFill>
                            <a:srgbClr val="FF0000"/>
                          </a:solidFill>
                          <a:effectLst/>
                        </a:rPr>
                        <a:t>-Градоначалник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mk-MK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mk-MK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50.000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</a:rPr>
                        <a:t>D1</a:t>
                      </a:r>
                      <a:r>
                        <a:rPr lang="mk-MK" sz="2000" b="1" dirty="0">
                          <a:solidFill>
                            <a:srgbClr val="FF0000"/>
                          </a:solidFill>
                          <a:effectLst/>
                        </a:rPr>
                        <a:t>-Месна самоуправа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15</a:t>
                      </a:r>
                      <a:r>
                        <a:rPr lang="mk-MK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0.000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mk-M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Вкупно 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</a:t>
                      </a:r>
                      <a:r>
                        <a:rPr kumimoji="0" lang="mk-M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.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30</a:t>
                      </a:r>
                      <a:r>
                        <a:rPr kumimoji="0" lang="mk-M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0.000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714500" y="3696900"/>
            <a:ext cx="22794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mk-M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2996952"/>
            <a:ext cx="8064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b="1" dirty="0"/>
              <a:t>Средствата се наменети за работата на Градоначалникот на Општината и месната самоуправа и тоа за</a:t>
            </a:r>
            <a:r>
              <a:rPr lang="mk-MK" b="1" dirty="0" smtClean="0"/>
              <a:t>:</a:t>
            </a:r>
            <a:endParaRPr lang="en-US" b="1" dirty="0" smtClean="0"/>
          </a:p>
          <a:p>
            <a:endParaRPr lang="en-US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mk-MK" dirty="0"/>
              <a:t>Плата и надоместоци за Градоначалникот</a:t>
            </a:r>
            <a:endParaRPr lang="en-US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mk-MK" dirty="0"/>
              <a:t>Тековна резерва која ја распределува Градоначалникот за помош во случај на смрт на вработен или член на семејство</a:t>
            </a:r>
            <a:endParaRPr lang="en-US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mk-MK" dirty="0"/>
              <a:t>Средства наменети за отпремнини при пензионирање на вработени во буџетските установи</a:t>
            </a:r>
            <a:endParaRPr lang="en-US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mk-MK" dirty="0" smtClean="0"/>
              <a:t>Други </a:t>
            </a:r>
            <a:r>
              <a:rPr lang="mk-MK" dirty="0"/>
              <a:t>трошоци што се дирекно поврзани со работата на градоначалникот и неговиот кабинет  и</a:t>
            </a:r>
            <a:endParaRPr lang="en-US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mk-MK" dirty="0"/>
              <a:t>Комунални услуги за урбаните заедници.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pPr algn="ctr"/>
            <a:r>
              <a:rPr lang="mk-MK" sz="3600" dirty="0" smtClean="0">
                <a:solidFill>
                  <a:srgbClr val="FF0000"/>
                </a:solidFill>
              </a:rPr>
              <a:t> БУЏЕТ НА ОПШТИНА ВЕЛЕС 2024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1428736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2610" y="1228681"/>
            <a:ext cx="5499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b="1" dirty="0">
                <a:latin typeface="Arial" pitchFamily="34" charset="0"/>
                <a:cs typeface="Arial" pitchFamily="34" charset="0"/>
              </a:rPr>
              <a:t>Надлежност-Опшинска  администрација </a:t>
            </a:r>
            <a:r>
              <a:rPr lang="mk-MK" sz="2000" b="1" dirty="0" smtClean="0"/>
              <a:t>:</a:t>
            </a:r>
            <a:endParaRPr 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971898"/>
              </p:ext>
            </p:extLst>
          </p:nvPr>
        </p:nvGraphicFramePr>
        <p:xfrm>
          <a:off x="500034" y="1988840"/>
          <a:ext cx="7715304" cy="1051560"/>
        </p:xfrm>
        <a:graphic>
          <a:graphicData uri="http://schemas.openxmlformats.org/drawingml/2006/table">
            <a:tbl>
              <a:tblPr/>
              <a:tblGrid>
                <a:gridCol w="5023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1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E0</a:t>
                      </a:r>
                      <a:r>
                        <a:rPr lang="mk-MK" sz="20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-Општинска администрација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r>
                        <a:rPr lang="mk-MK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124.655</a:t>
                      </a:r>
                      <a:endParaRPr lang="mk-M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EA</a:t>
                      </a:r>
                      <a:r>
                        <a:rPr lang="mk-MK" sz="20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-Капитални трошоци на Општината</a:t>
                      </a:r>
                      <a:endParaRPr lang="en-US" sz="20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mk-MK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r>
                        <a:rPr lang="mk-MK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.000</a:t>
                      </a:r>
                      <a:endParaRPr lang="mk-M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20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Вкупно </a:t>
                      </a:r>
                      <a:endParaRPr lang="en-US" sz="20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800" b="1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r>
                        <a:rPr lang="en-US" sz="1800" b="1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r>
                        <a:rPr lang="mk-MK" sz="1800" b="1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r>
                        <a:rPr lang="en-US" sz="1800" b="1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224.655</a:t>
                      </a:r>
                      <a:endParaRPr lang="mk-MK" sz="18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915816" y="5013176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	</a:t>
            </a:r>
            <a:endParaRPr lang="mk-MK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3212976"/>
            <a:ext cx="79603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b="1" dirty="0"/>
              <a:t>Средствата се планирани за работа на општинската администрација и истите се распоредени за:</a:t>
            </a:r>
            <a:endParaRPr lang="en-US" b="1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mk-MK" dirty="0"/>
              <a:t>Плати на вработените во општинската администрација</a:t>
            </a:r>
            <a:endParaRPr lang="en-US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mk-MK" dirty="0"/>
              <a:t>Тековно оперативни трошоци за работењето на Општината,вклучувајќи го и работењето на Советот,Градоначалникот,како што се</a:t>
            </a:r>
            <a:r>
              <a:rPr lang="mk-MK" dirty="0" smtClean="0"/>
              <a:t>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2610" y="4797152"/>
            <a:ext cx="79603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b="1" dirty="0"/>
              <a:t>Канцелариски материјали за потребите на Општината, телефонски сметки на Општината, тековни сметки за греење, потрошена електрична енергија, потрошена вода, подигање на смет и други комунални услуги,тековни поправки и одржување на капиталните средства на општината ,капитални трошоци.</a:t>
            </a:r>
            <a:endParaRPr lang="en-US" b="1" dirty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pPr algn="ctr"/>
            <a:r>
              <a:rPr lang="mk-MK" sz="3600" dirty="0" smtClean="0">
                <a:solidFill>
                  <a:srgbClr val="FF0000"/>
                </a:solidFill>
              </a:rPr>
              <a:t> БУЏЕТ НА ОПШТИНА ВЕЛЕС 2024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012086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b="1" dirty="0">
                <a:latin typeface="Arial" pitchFamily="34" charset="0"/>
                <a:cs typeface="Arial" pitchFamily="34" charset="0"/>
              </a:rPr>
              <a:t>Надлежност-Урбанистичко планирње со четири програми: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600063"/>
              </p:ext>
            </p:extLst>
          </p:nvPr>
        </p:nvGraphicFramePr>
        <p:xfrm>
          <a:off x="539552" y="2564904"/>
          <a:ext cx="8280920" cy="28392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F1-Урбанистичко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планирање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3.900.000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F2</a:t>
                      </a:r>
                      <a:r>
                        <a:rPr lang="mk-MK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Уредување на градежно земјиштеа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2.300.000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mk-MK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-Уредување на простор во рурални подрачја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10.000.000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  <a:r>
                        <a:rPr lang="mk-MK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-Уредување на градежно земјиште (капитални тр.)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2.250.000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mk-MK" sz="18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Вкупно</a:t>
                      </a:r>
                      <a:endParaRPr lang="en-US" sz="2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8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18.450.000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pPr algn="ctr"/>
            <a:r>
              <a:rPr lang="mk-MK" sz="3600" dirty="0" smtClean="0">
                <a:solidFill>
                  <a:srgbClr val="FF0000"/>
                </a:solidFill>
              </a:rPr>
              <a:t> БУЏЕТ НА ОПШТИНА ВЕЛЕС 2024</a:t>
            </a:r>
            <a:endParaRPr lang="en-US" sz="3600" dirty="0">
              <a:solidFill>
                <a:srgbClr val="FF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584920"/>
              </p:ext>
            </p:extLst>
          </p:nvPr>
        </p:nvGraphicFramePr>
        <p:xfrm>
          <a:off x="460696" y="6237312"/>
          <a:ext cx="8280920" cy="3848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0">
                  <a:extLst>
                    <a:ext uri="{9D8B030D-6E8A-4147-A177-3AD203B41FA5}">
                      <a16:colId xmlns:a16="http://schemas.microsoft.com/office/drawing/2014/main" val="3611527986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18176097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mk-MK" sz="18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Вкупно</a:t>
                      </a:r>
                      <a:endParaRPr lang="en-US" sz="2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mk-MK" sz="24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r>
                        <a:rPr kumimoji="0" lang="en-US" sz="24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</a:t>
                      </a:r>
                      <a:r>
                        <a:rPr kumimoji="0" lang="mk-MK" sz="24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r>
                        <a:rPr kumimoji="0" lang="en-US" sz="24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</a:t>
                      </a:r>
                      <a:r>
                        <a:rPr kumimoji="0" lang="mk-MK" sz="24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0.000</a:t>
                      </a:r>
                      <a:endParaRPr lang="en-US" sz="3200" b="1" dirty="0" smtClean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4951283"/>
                  </a:ext>
                </a:extLst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9408382"/>
              </p:ext>
            </p:extLst>
          </p:nvPr>
        </p:nvGraphicFramePr>
        <p:xfrm>
          <a:off x="460696" y="1484784"/>
          <a:ext cx="8397584" cy="4392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27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296714" y="116632"/>
            <a:ext cx="8429684" cy="714380"/>
          </a:xfrm>
        </p:spPr>
        <p:txBody>
          <a:bodyPr/>
          <a:lstStyle/>
          <a:p>
            <a:pPr algn="ctr"/>
            <a:r>
              <a:rPr lang="mk-MK" sz="3600" dirty="0" smtClean="0">
                <a:solidFill>
                  <a:srgbClr val="FF0000"/>
                </a:solidFill>
              </a:rPr>
              <a:t> БУЏЕТ НА ОПШТИНА ВЕЛЕС 2024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871" y="950394"/>
            <a:ext cx="8464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Надлежност</a:t>
            </a:r>
            <a:r>
              <a:rPr lang="mk-MK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-Комунални дејности</a:t>
            </a:r>
            <a:r>
              <a:rPr lang="mk-MK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со </a:t>
            </a:r>
            <a:r>
              <a:rPr lang="mk-MK" b="1" dirty="0">
                <a:solidFill>
                  <a:srgbClr val="FF0000"/>
                </a:solidFill>
              </a:rPr>
              <a:t>петнаесет</a:t>
            </a:r>
            <a:r>
              <a:rPr lang="mk-MK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програми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en-US" b="1" dirty="0" smtClean="0">
                <a:solidFill>
                  <a:srgbClr val="00B0F0"/>
                </a:solidFill>
              </a:rPr>
              <a:t>157.051.976</a:t>
            </a:r>
            <a:endParaRPr lang="mk-MK" dirty="0">
              <a:solidFill>
                <a:srgbClr val="00B0F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661700"/>
              </p:ext>
            </p:extLst>
          </p:nvPr>
        </p:nvGraphicFramePr>
        <p:xfrm>
          <a:off x="551871" y="1554163"/>
          <a:ext cx="8464071" cy="50024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6756433">
                  <a:extLst>
                    <a:ext uri="{9D8B030D-6E8A-4147-A177-3AD203B41FA5}">
                      <a16:colId xmlns:a16="http://schemas.microsoft.com/office/drawing/2014/main" val="3640674818"/>
                    </a:ext>
                  </a:extLst>
                </a:gridCol>
                <a:gridCol w="1707638">
                  <a:extLst>
                    <a:ext uri="{9D8B030D-6E8A-4147-A177-3AD203B41FA5}">
                      <a16:colId xmlns:a16="http://schemas.microsoft.com/office/drawing/2014/main" val="2548071455"/>
                    </a:ext>
                  </a:extLst>
                </a:gridCol>
              </a:tblGrid>
              <a:tr h="184554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J0-</a:t>
                      </a:r>
                      <a:r>
                        <a:rPr lang="mk-MK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Одржување на урбана опрема</a:t>
                      </a:r>
                      <a:endParaRPr lang="mk-MK" sz="16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8" marR="8788" marT="87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700.000</a:t>
                      </a:r>
                      <a:endParaRPr lang="mk-MK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8" marR="8788" marT="8788" marB="0" anchor="ctr"/>
                </a:tc>
                <a:extLst>
                  <a:ext uri="{0D108BD9-81ED-4DB2-BD59-A6C34878D82A}">
                    <a16:rowId xmlns:a16="http://schemas.microsoft.com/office/drawing/2014/main" val="1157878553"/>
                  </a:ext>
                </a:extLst>
              </a:tr>
              <a:tr h="184554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J1-</a:t>
                      </a:r>
                      <a:r>
                        <a:rPr lang="mk-MK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Снабдување со вода</a:t>
                      </a:r>
                      <a:endParaRPr lang="mk-MK" sz="16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8" marR="8788" marT="87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100.000</a:t>
                      </a:r>
                      <a:endParaRPr lang="mk-MK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8" marR="8788" marT="8788" marB="0" anchor="ctr"/>
                </a:tc>
                <a:extLst>
                  <a:ext uri="{0D108BD9-81ED-4DB2-BD59-A6C34878D82A}">
                    <a16:rowId xmlns:a16="http://schemas.microsoft.com/office/drawing/2014/main" val="566659811"/>
                  </a:ext>
                </a:extLst>
              </a:tr>
              <a:tr h="36031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J2- Одведување и пречистување на отпадни води                    </a:t>
                      </a:r>
                      <a:endParaRPr lang="ru-RU" sz="16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8" marR="8788" marT="87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1.000.000</a:t>
                      </a:r>
                      <a:endParaRPr lang="mk-MK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8" marR="8788" marT="8788" marB="0" anchor="ctr"/>
                </a:tc>
                <a:extLst>
                  <a:ext uri="{0D108BD9-81ED-4DB2-BD59-A6C34878D82A}">
                    <a16:rowId xmlns:a16="http://schemas.microsoft.com/office/drawing/2014/main" val="2653834486"/>
                  </a:ext>
                </a:extLst>
              </a:tr>
              <a:tr h="184554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J3 -</a:t>
                      </a:r>
                      <a:r>
                        <a:rPr lang="mk-MK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Јавно осветлување</a:t>
                      </a:r>
                      <a:endParaRPr lang="mk-MK" sz="16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8" marR="8788" marT="87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22.900.000</a:t>
                      </a:r>
                      <a:endParaRPr lang="mk-MK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8" marR="8788" marT="8788" marB="0" anchor="ctr"/>
                </a:tc>
                <a:extLst>
                  <a:ext uri="{0D108BD9-81ED-4DB2-BD59-A6C34878D82A}">
                    <a16:rowId xmlns:a16="http://schemas.microsoft.com/office/drawing/2014/main" val="886089159"/>
                  </a:ext>
                </a:extLst>
              </a:tr>
              <a:tr h="184554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J4 -</a:t>
                      </a:r>
                      <a:r>
                        <a:rPr lang="mk-MK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Јавна чистота                                            </a:t>
                      </a:r>
                      <a:endParaRPr lang="mk-MK" sz="16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8" marR="8788" marT="87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12.353.453</a:t>
                      </a:r>
                      <a:endParaRPr lang="mk-MK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8" marR="8788" marT="8788" marB="0" anchor="ctr"/>
                </a:tc>
                <a:extLst>
                  <a:ext uri="{0D108BD9-81ED-4DB2-BD59-A6C34878D82A}">
                    <a16:rowId xmlns:a16="http://schemas.microsoft.com/office/drawing/2014/main" val="648657045"/>
                  </a:ext>
                </a:extLst>
              </a:tr>
              <a:tr h="53608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J6- Одржување и заштита на локалните патишта,улици и                регулирање на режим на сообраќајот</a:t>
                      </a:r>
                      <a:endParaRPr lang="ru-RU" sz="16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8" marR="8788" marT="87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6.500.000</a:t>
                      </a:r>
                      <a:endParaRPr lang="mk-MK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8" marR="8788" marT="8788" marB="0" anchor="ctr"/>
                </a:tc>
                <a:extLst>
                  <a:ext uri="{0D108BD9-81ED-4DB2-BD59-A6C34878D82A}">
                    <a16:rowId xmlns:a16="http://schemas.microsoft.com/office/drawing/2014/main" val="2348478919"/>
                  </a:ext>
                </a:extLst>
              </a:tr>
              <a:tr h="36031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J7- Одржување и користење на паркови и зеленило</a:t>
                      </a:r>
                      <a:endParaRPr lang="ru-RU" sz="16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8" marR="8788" marT="87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16.103.320</a:t>
                      </a:r>
                      <a:endParaRPr lang="mk-MK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8" marR="8788" marT="8788" marB="0" anchor="ctr"/>
                </a:tc>
                <a:extLst>
                  <a:ext uri="{0D108BD9-81ED-4DB2-BD59-A6C34878D82A}">
                    <a16:rowId xmlns:a16="http://schemas.microsoft.com/office/drawing/2014/main" val="3620928390"/>
                  </a:ext>
                </a:extLst>
              </a:tr>
              <a:tr h="184554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J8- </a:t>
                      </a:r>
                      <a:r>
                        <a:rPr lang="mk-MK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Други комунални услуги</a:t>
                      </a:r>
                      <a:endParaRPr lang="mk-MK" sz="16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8" marR="8788" marT="87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900.000</a:t>
                      </a:r>
                      <a:endParaRPr lang="mk-MK" sz="16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8" marR="8788" marT="8788" marB="0" anchor="ctr"/>
                </a:tc>
                <a:extLst>
                  <a:ext uri="{0D108BD9-81ED-4DB2-BD59-A6C34878D82A}">
                    <a16:rowId xmlns:a16="http://schemas.microsoft.com/office/drawing/2014/main" val="1533195610"/>
                  </a:ext>
                </a:extLst>
              </a:tr>
              <a:tr h="18455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JA- Изградба на јавно осветлување</a:t>
                      </a:r>
                      <a:endParaRPr lang="ru-RU" sz="16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8" marR="8788" marT="87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18.400.000</a:t>
                      </a:r>
                      <a:endParaRPr lang="mk-MK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8" marR="8788" marT="8788" marB="0" anchor="ctr"/>
                </a:tc>
                <a:extLst>
                  <a:ext uri="{0D108BD9-81ED-4DB2-BD59-A6C34878D82A}">
                    <a16:rowId xmlns:a16="http://schemas.microsoft.com/office/drawing/2014/main" val="1487613258"/>
                  </a:ext>
                </a:extLst>
              </a:tr>
              <a:tr h="36031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JD- Изградба и реконструкција на локални патишта и улици</a:t>
                      </a:r>
                      <a:endParaRPr lang="ru-RU" sz="16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8" marR="8788" marT="87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41.506.605</a:t>
                      </a:r>
                      <a:endParaRPr lang="mk-MK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8" marR="8788" marT="8788" marB="0" anchor="ctr"/>
                </a:tc>
                <a:extLst>
                  <a:ext uri="{0D108BD9-81ED-4DB2-BD59-A6C34878D82A}">
                    <a16:rowId xmlns:a16="http://schemas.microsoft.com/office/drawing/2014/main" val="1459668396"/>
                  </a:ext>
                </a:extLst>
              </a:tr>
              <a:tr h="36031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JF- Изградба на сообраќајна сигнализација</a:t>
                      </a:r>
                      <a:endParaRPr lang="ru-RU" sz="16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8" marR="8788" marT="87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1.000.000</a:t>
                      </a:r>
                      <a:endParaRPr lang="mk-MK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8" marR="8788" marT="8788" marB="0" anchor="ctr"/>
                </a:tc>
                <a:extLst>
                  <a:ext uri="{0D108BD9-81ED-4DB2-BD59-A6C34878D82A}">
                    <a16:rowId xmlns:a16="http://schemas.microsoft.com/office/drawing/2014/main" val="1032399766"/>
                  </a:ext>
                </a:extLst>
              </a:tr>
              <a:tr h="36031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JG- Изградба на систем за водоснабдување</a:t>
                      </a:r>
                      <a:endParaRPr lang="ru-RU" sz="16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8" marR="8788" marT="87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6.000.000</a:t>
                      </a:r>
                      <a:endParaRPr lang="mk-MK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8" marR="8788" marT="8788" marB="0" anchor="ctr"/>
                </a:tc>
                <a:extLst>
                  <a:ext uri="{0D108BD9-81ED-4DB2-BD59-A6C34878D82A}">
                    <a16:rowId xmlns:a16="http://schemas.microsoft.com/office/drawing/2014/main" val="2126717921"/>
                  </a:ext>
                </a:extLst>
              </a:tr>
              <a:tr h="53608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JI- Изградба на систем за одведување,прочистување на отпадни води</a:t>
                      </a:r>
                      <a:endParaRPr lang="ru-RU" sz="16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8" marR="8788" marT="87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2.200.000</a:t>
                      </a:r>
                      <a:endParaRPr lang="mk-MK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8" marR="8788" marT="8788" marB="0" anchor="ctr"/>
                </a:tc>
                <a:extLst>
                  <a:ext uri="{0D108BD9-81ED-4DB2-BD59-A6C34878D82A}">
                    <a16:rowId xmlns:a16="http://schemas.microsoft.com/office/drawing/2014/main" val="897426303"/>
                  </a:ext>
                </a:extLst>
              </a:tr>
              <a:tr h="36031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JL- Други комунални услуги (капитални трошоци)</a:t>
                      </a:r>
                      <a:endParaRPr lang="ru-RU" sz="16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8" marR="8788" marT="87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19.838.598</a:t>
                      </a:r>
                      <a:endParaRPr lang="mk-MK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8" marR="8788" marT="8788" marB="0" anchor="ctr"/>
                </a:tc>
                <a:extLst>
                  <a:ext uri="{0D108BD9-81ED-4DB2-BD59-A6C34878D82A}">
                    <a16:rowId xmlns:a16="http://schemas.microsoft.com/office/drawing/2014/main" val="967999555"/>
                  </a:ext>
                </a:extLst>
              </a:tr>
              <a:tr h="18455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JN- Урбана опрема (капитални расходи)</a:t>
                      </a:r>
                      <a:endParaRPr lang="ru-RU" sz="16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8" marR="8788" marT="87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7.550.000</a:t>
                      </a:r>
                      <a:endParaRPr lang="mk-MK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88" marR="8788" marT="8788" marB="0" anchor="ctr"/>
                </a:tc>
                <a:extLst>
                  <a:ext uri="{0D108BD9-81ED-4DB2-BD59-A6C34878D82A}">
                    <a16:rowId xmlns:a16="http://schemas.microsoft.com/office/drawing/2014/main" val="314428557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45910" y="1569493"/>
          <a:ext cx="8502556" cy="5022376"/>
        </p:xfrm>
        <a:graphic>
          <a:graphicData uri="http://schemas.openxmlformats.org/drawingml/2006/table">
            <a:tbl>
              <a:tblPr/>
              <a:tblGrid>
                <a:gridCol w="8502556">
                  <a:extLst>
                    <a:ext uri="{9D8B030D-6E8A-4147-A177-3AD203B41FA5}">
                      <a16:colId xmlns:a16="http://schemas.microsoft.com/office/drawing/2014/main" val="4254071040"/>
                    </a:ext>
                  </a:extLst>
                </a:gridCol>
              </a:tblGrid>
              <a:tr h="5022376">
                <a:tc>
                  <a:txBody>
                    <a:bodyPr/>
                    <a:lstStyle/>
                    <a:p>
                      <a:endParaRPr lang="mk-MK" dirty="0"/>
                    </a:p>
                  </a:txBody>
                  <a:tcPr>
                    <a:lnL w="12700" cmpd="sng">
                      <a:solidFill>
                        <a:srgbClr val="FF0000"/>
                      </a:solidFill>
                      <a:prstDash val="solid"/>
                    </a:lnL>
                    <a:lnR w="12700" cmpd="sng">
                      <a:solidFill>
                        <a:srgbClr val="FF0000"/>
                      </a:solidFill>
                      <a:prstDash val="solid"/>
                    </a:lnR>
                    <a:lnT w="12700" cmpd="sng">
                      <a:solidFill>
                        <a:srgbClr val="FF0000"/>
                      </a:solidFill>
                      <a:prstDash val="solid"/>
                    </a:lnT>
                    <a:lnB w="12700" cmpd="sng">
                      <a:solidFill>
                        <a:srgbClr val="FF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288039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r>
              <a:rPr lang="mk-MK" sz="3600" dirty="0" smtClean="0">
                <a:solidFill>
                  <a:srgbClr val="FF0000"/>
                </a:solidFill>
              </a:rPr>
              <a:t> БУЏЕТ НА ОПШТИНА ВЕЛЕС 2024</a:t>
            </a:r>
            <a:endParaRPr lang="en-US" sz="3600" dirty="0">
              <a:solidFill>
                <a:srgbClr val="FF000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3593596"/>
              </p:ext>
            </p:extLst>
          </p:nvPr>
        </p:nvGraphicFramePr>
        <p:xfrm>
          <a:off x="245234" y="1268760"/>
          <a:ext cx="865353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2444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628800"/>
            <a:ext cx="78488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b="1" dirty="0"/>
              <a:t>Овие средства ќе бидат реализирани за одржување на урбана опрема, снабдување со вода, одведување и пречистување на отпадни води, јавно осветлување, одржување на локални патишта, редовно одржување на комунални објекти и непредвидени работи, јавна чистота и одржување на користење на паркови и зеленило и други комунални услуги, изградба на јавно осветлување, улици, паркинзи, тротоари, потпорни ѕидови, водоснабдување, градски пазар, инфраструктура во индустриски зони и сателитски населби и т.н.</a:t>
            </a:r>
          </a:p>
          <a:p>
            <a:endParaRPr lang="mk-MK" sz="2400" b="1" dirty="0"/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428596" y="285729"/>
            <a:ext cx="8429684" cy="71438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mk-MK" dirty="0" smtClean="0">
                <a:solidFill>
                  <a:srgbClr val="FF0000"/>
                </a:solidFill>
              </a:rPr>
              <a:t> БУЏЕТ НА ОПШТИНА ВЕЛЕС 2024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42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r>
              <a:rPr lang="mk-MK" sz="3600" dirty="0" smtClean="0">
                <a:solidFill>
                  <a:srgbClr val="FF0000"/>
                </a:solidFill>
              </a:rPr>
              <a:t> БУЏЕТ НА ОПШТИНА ВЕЛЕС 2024</a:t>
            </a:r>
            <a:endParaRPr lang="en-US" sz="3600" dirty="0">
              <a:solidFill>
                <a:srgbClr val="FF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009959"/>
              </p:ext>
            </p:extLst>
          </p:nvPr>
        </p:nvGraphicFramePr>
        <p:xfrm>
          <a:off x="323528" y="1758870"/>
          <a:ext cx="8568952" cy="12969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39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9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mk-MK" sz="18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-Заштита на животна средина и природа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mk-MK" sz="18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620.000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RA-</a:t>
                      </a:r>
                      <a:r>
                        <a:rPr lang="mk-MK" sz="18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Заштита на животна средина и природа(капитални расходи)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mk-MK" sz="18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mk-MK" sz="18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00.000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mk-MK" sz="20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Вкупно</a:t>
                      </a:r>
                      <a:endParaRPr lang="en-US" sz="20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0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8.120</a:t>
                      </a:r>
                      <a:r>
                        <a:rPr kumimoji="0" lang="mk-MK" sz="20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.000 </a:t>
                      </a:r>
                      <a:endParaRPr kumimoji="0" lang="mk-MK" sz="2000" b="1" kern="12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23528" y="1289483"/>
            <a:ext cx="7148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b="1" dirty="0"/>
              <a:t>Надлежност-Заштита на животна средина и природа со две програми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4815183"/>
            <a:ext cx="5797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b="1" dirty="0"/>
              <a:t>Надлежност-Локален економски развој со три </a:t>
            </a:r>
            <a:r>
              <a:rPr lang="mk-MK" b="1" dirty="0" smtClean="0"/>
              <a:t>програми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247558"/>
              </p:ext>
            </p:extLst>
          </p:nvPr>
        </p:nvGraphicFramePr>
        <p:xfrm>
          <a:off x="323528" y="5301208"/>
          <a:ext cx="8424936" cy="9464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52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2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G1</a:t>
                      </a:r>
                      <a:r>
                        <a:rPr lang="mk-MK" sz="18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-Подршка на   ЛЕР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r>
                        <a:rPr lang="mk-MK" sz="18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018</a:t>
                      </a:r>
                      <a:r>
                        <a:rPr lang="mk-MK" sz="18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093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GA</a:t>
                      </a:r>
                      <a:r>
                        <a:rPr lang="mk-MK" sz="180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-Изградба на комерцијални објекти</a:t>
                      </a:r>
                      <a:endParaRPr lang="en-US" sz="180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r>
                        <a:rPr lang="mk-MK" sz="18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629</a:t>
                      </a:r>
                      <a:r>
                        <a:rPr lang="mk-MK" sz="18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508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mk-MK" sz="18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Вкупно</a:t>
                      </a:r>
                      <a:endParaRPr lang="en-US" sz="18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  <a:r>
                        <a:rPr kumimoji="0" lang="mk-MK" sz="18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en-US" sz="18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647</a:t>
                      </a:r>
                      <a:r>
                        <a:rPr kumimoji="0" lang="mk-MK" sz="18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en-US" sz="18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601</a:t>
                      </a:r>
                      <a:endParaRPr lang="en-US" sz="1800" dirty="0" smtClean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8050" y="3252546"/>
            <a:ext cx="85358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/>
              <a:t>Средствата се наменети за анализи на квалитетот на водите, за подигнување нови зелени површини, реализација на програмата  за управување со отпад, проектна документација за животната средина , набавка на опрема за управување со отпад,субвенционирање на физички лица за купен велосипед  и купен инвертор, набавка на материјал за хортикултурно уредување и пошумување и др.</a:t>
            </a:r>
          </a:p>
          <a:p>
            <a:endParaRPr lang="mk-MK" sz="1600" dirty="0"/>
          </a:p>
        </p:txBody>
      </p:sp>
    </p:spTree>
    <p:extLst>
      <p:ext uri="{BB962C8B-B14F-4D97-AF65-F5344CB8AC3E}">
        <p14:creationId xmlns:p14="http://schemas.microsoft.com/office/powerpoint/2010/main" val="181675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/>
          </p:cNvSpPr>
          <p:nvPr/>
        </p:nvSpPr>
        <p:spPr>
          <a:xfrm>
            <a:off x="428596" y="285729"/>
            <a:ext cx="8429684" cy="71438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mk-MK" dirty="0" smtClean="0">
                <a:solidFill>
                  <a:srgbClr val="C00000"/>
                </a:solidFill>
              </a:rPr>
              <a:t> БУЏЕТ НА ОПШТИНА ВЕЛЕС </a:t>
            </a:r>
            <a:r>
              <a:rPr lang="en-US" dirty="0" smtClean="0">
                <a:solidFill>
                  <a:srgbClr val="C00000"/>
                </a:solidFill>
              </a:rPr>
              <a:t>2024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124744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Буџетот на Општина Велес се состои од три дела:општ,посебен и развоен</a:t>
            </a:r>
            <a:r>
              <a:rPr lang="mk-MK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mk-MK" dirty="0"/>
          </a:p>
          <a:p>
            <a:pPr lvl="0"/>
            <a:r>
              <a:rPr lang="mk-MK" b="1" dirty="0"/>
              <a:t>Општиот дел</a:t>
            </a:r>
            <a:r>
              <a:rPr lang="mk-MK" dirty="0"/>
              <a:t> ги содржи вкупните приходи и другите приливи и вкупните расходи и други одливи на буџетот за фискалната година, </a:t>
            </a:r>
          </a:p>
          <a:p>
            <a:pPr lvl="0"/>
            <a:r>
              <a:rPr lang="mk-MK" b="1" dirty="0"/>
              <a:t>Посебниот дел </a:t>
            </a:r>
            <a:r>
              <a:rPr lang="mk-MK" dirty="0"/>
              <a:t>содржи план на одобрените средства по програми,потпрограми и ставки за фискалната година и</a:t>
            </a:r>
          </a:p>
          <a:p>
            <a:pPr lvl="0"/>
            <a:r>
              <a:rPr lang="mk-MK" b="1" dirty="0"/>
              <a:t>Развојниот дел </a:t>
            </a:r>
            <a:r>
              <a:rPr lang="mk-MK" dirty="0"/>
              <a:t>ги содржи плановите на програмите за развој прикажани по развојни проекти</a:t>
            </a:r>
            <a:r>
              <a:rPr lang="mk-MK" dirty="0" smtClean="0"/>
              <a:t>.</a:t>
            </a:r>
            <a:endParaRPr lang="mk-MK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3717032"/>
            <a:ext cx="7992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b="1" u="sng" dirty="0">
                <a:solidFill>
                  <a:srgbClr val="FF0000"/>
                </a:solidFill>
              </a:rPr>
              <a:t>Општиот дел </a:t>
            </a:r>
            <a:r>
              <a:rPr lang="mk-MK" dirty="0"/>
              <a:t>од Буџетот на општина Велес за </a:t>
            </a:r>
            <a:r>
              <a:rPr lang="mk-MK" dirty="0" smtClean="0"/>
              <a:t>2024 </a:t>
            </a:r>
            <a:r>
              <a:rPr lang="mk-MK" dirty="0"/>
              <a:t>година е изработен според </a:t>
            </a:r>
            <a:r>
              <a:rPr lang="en-US" dirty="0"/>
              <a:t>GFS (Governmental Financial Statistics</a:t>
            </a:r>
            <a:r>
              <a:rPr lang="en-US" dirty="0" smtClean="0"/>
              <a:t>)</a:t>
            </a:r>
            <a:r>
              <a:rPr lang="mk-MK" dirty="0" smtClean="0"/>
              <a:t> методологијата.Имено </a:t>
            </a:r>
            <a:r>
              <a:rPr lang="mk-MK" dirty="0"/>
              <a:t>според оваа методологија планираните приходи и расходи се прикажуваат со цел утврдување на дефицитот како нивна разлика и утврдување на приливи за негово финансирање и финансирање на одливите (отплатите</a:t>
            </a:r>
            <a:r>
              <a:rPr lang="mk-MK" dirty="0" smtClean="0"/>
              <a:t>).</a:t>
            </a:r>
            <a:r>
              <a:rPr lang="mk-MK" dirty="0"/>
              <a:t> </a:t>
            </a:r>
            <a:endParaRPr lang="en-US" dirty="0" smtClean="0"/>
          </a:p>
          <a:p>
            <a:r>
              <a:rPr lang="mk-MK" b="1" u="sng" dirty="0" smtClean="0">
                <a:solidFill>
                  <a:srgbClr val="FF0000"/>
                </a:solidFill>
              </a:rPr>
              <a:t>Дефицитот </a:t>
            </a:r>
            <a:r>
              <a:rPr lang="mk-MK" b="1" u="sng" dirty="0">
                <a:solidFill>
                  <a:srgbClr val="FF0000"/>
                </a:solidFill>
              </a:rPr>
              <a:t>претставува  </a:t>
            </a:r>
            <a:r>
              <a:rPr lang="mk-MK" dirty="0"/>
              <a:t>негативна разлика меѓу планираните приходи и расходи и тој се финансира од приливи кои истовремено можат да служат и за отплата на главнина.</a:t>
            </a:r>
          </a:p>
          <a:p>
            <a:r>
              <a:rPr lang="mk-MK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Збирот на вкупните приливи и приходи </a:t>
            </a:r>
            <a:r>
              <a:rPr lang="mk-MK" dirty="0"/>
              <a:t>мора да биде еднаков на вкупните расходи и одливи со што се воспоставува буџетска рамнотежа. </a:t>
            </a:r>
          </a:p>
          <a:p>
            <a:endParaRPr lang="mk-MK" dirty="0"/>
          </a:p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29361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r>
              <a:rPr lang="mk-MK" sz="3600" dirty="0" smtClean="0">
                <a:solidFill>
                  <a:srgbClr val="FF0000"/>
                </a:solidFill>
              </a:rPr>
              <a:t> БУЏЕТ НА ОПШТИНА ВЕЛЕС 2024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1134916"/>
            <a:ext cx="7173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u="sng" dirty="0"/>
              <a:t> </a:t>
            </a:r>
            <a:r>
              <a:rPr lang="mk-MK" sz="2000" b="1" u="sng" dirty="0"/>
              <a:t>Надлежност-Култура со четири програми</a:t>
            </a:r>
            <a:endParaRPr lang="en-GB" sz="2000" b="1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362712"/>
              </p:ext>
            </p:extLst>
          </p:nvPr>
        </p:nvGraphicFramePr>
        <p:xfrm>
          <a:off x="467544" y="1581842"/>
          <a:ext cx="8136904" cy="1892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36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8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K1-Библиотекарство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mk-MK" sz="18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900.260</a:t>
                      </a:r>
                      <a:endParaRPr lang="mk-MK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8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mk-MK" sz="18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-Музејска и кинотечна дејност</a:t>
                      </a:r>
                      <a:endParaRPr lang="en-US" sz="1800" b="1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mk-MK" sz="18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779</a:t>
                      </a:r>
                      <a:r>
                        <a:rPr lang="mk-MK" sz="18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</a:t>
                      </a:r>
                      <a:endParaRPr lang="mk-MK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8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mk-MK" sz="18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-Културни манифестации и творештво</a:t>
                      </a:r>
                      <a:endParaRPr lang="en-US" sz="1800" b="1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mk-MK" sz="18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mk-MK" sz="18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0.000</a:t>
                      </a:r>
                      <a:endParaRPr lang="mk-MK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</a:t>
                      </a:r>
                      <a:r>
                        <a:rPr lang="mk-MK" sz="18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Културни манифестации и творештво (капитални трошоци )</a:t>
                      </a:r>
                      <a:endParaRPr lang="en-US" sz="1800" b="1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</a:t>
                      </a:r>
                      <a:r>
                        <a:rPr lang="mk-MK" sz="18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.000</a:t>
                      </a:r>
                      <a:endParaRPr lang="mk-MK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k-MK" sz="18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                                           Вкупно</a:t>
                      </a:r>
                      <a:endParaRPr lang="en-US" sz="18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35</a:t>
                      </a:r>
                      <a:r>
                        <a:rPr lang="mk-MK" sz="18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18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189</a:t>
                      </a:r>
                      <a:r>
                        <a:rPr lang="mk-MK" sz="18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18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410</a:t>
                      </a:r>
                      <a:endParaRPr lang="en-US" sz="18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4993" y="4365104"/>
            <a:ext cx="5294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b="1" u="sng" dirty="0"/>
              <a:t>Надлежност – Спорт и рекреација со две програми</a:t>
            </a:r>
            <a:endParaRPr lang="en-US" u="sng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099453"/>
              </p:ext>
            </p:extLst>
          </p:nvPr>
        </p:nvGraphicFramePr>
        <p:xfrm>
          <a:off x="467544" y="4869160"/>
          <a:ext cx="8208912" cy="9464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71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7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L0- 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effectLst/>
                        </a:rPr>
                        <a:t>Спорт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 и 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effectLst/>
                        </a:rPr>
                        <a:t>рекреација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kumimoji="0" lang="mk-MK" sz="18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en-US" sz="18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mk-MK" sz="18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0.000</a:t>
                      </a:r>
                      <a:endParaRPr kumimoji="0" lang="mk-MK" sz="1800" b="1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LA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-Спорт и рекреација</a:t>
                      </a:r>
                      <a:r>
                        <a:rPr lang="mk-MK" sz="1800" b="1" dirty="0">
                          <a:solidFill>
                            <a:srgbClr val="FF0000"/>
                          </a:solidFill>
                          <a:effectLst/>
                        </a:rPr>
                        <a:t> (капитални трошоци)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mk-MK" sz="18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en-US" sz="18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r>
                        <a:rPr kumimoji="0" lang="mk-MK" sz="18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0.000</a:t>
                      </a:r>
                      <a:endParaRPr kumimoji="0" lang="mk-MK" sz="1800" b="1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mk-MK" sz="18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Вкупно</a:t>
                      </a:r>
                      <a:endParaRPr lang="en-US" sz="18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10.000</a:t>
                      </a:r>
                      <a:r>
                        <a:rPr kumimoji="0" lang="mk-MK" sz="18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.000 </a:t>
                      </a:r>
                      <a:endParaRPr lang="en-US" sz="18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7656" y="3625140"/>
            <a:ext cx="86063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dirty="0"/>
              <a:t>Средствата што се планирани да се реализираат преку К4- </a:t>
            </a:r>
            <a:r>
              <a:rPr lang="mk-MK" dirty="0" smtClean="0"/>
              <a:t>Културни </a:t>
            </a:r>
            <a:r>
              <a:rPr lang="mk-MK" dirty="0"/>
              <a:t>манифестации </a:t>
            </a:r>
            <a:endParaRPr lang="en-US" dirty="0" smtClean="0"/>
          </a:p>
          <a:p>
            <a:r>
              <a:rPr lang="mk-MK" dirty="0" smtClean="0"/>
              <a:t>и </a:t>
            </a:r>
            <a:r>
              <a:rPr lang="mk-MK" dirty="0"/>
              <a:t>творештво се средства предвидени со програмата за култура за </a:t>
            </a:r>
            <a:r>
              <a:rPr lang="mk-MK" dirty="0" smtClean="0"/>
              <a:t>2024 </a:t>
            </a:r>
            <a:r>
              <a:rPr lang="mk-MK" dirty="0"/>
              <a:t>година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318780" y="327710"/>
            <a:ext cx="8429684" cy="714380"/>
          </a:xfrm>
        </p:spPr>
        <p:txBody>
          <a:bodyPr/>
          <a:lstStyle/>
          <a:p>
            <a:r>
              <a:rPr lang="mk-MK" sz="3600" dirty="0" smtClean="0">
                <a:solidFill>
                  <a:srgbClr val="FF0000"/>
                </a:solidFill>
              </a:rPr>
              <a:t> БУЏЕТ НА ОПШТИНА ВЕЛЕС 2024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340768"/>
            <a:ext cx="4942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dirty="0"/>
              <a:t> </a:t>
            </a:r>
            <a:r>
              <a:rPr lang="mk-MK" b="1" dirty="0"/>
              <a:t>Надлежност-Образование  со четири програми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331803"/>
              </p:ext>
            </p:extLst>
          </p:nvPr>
        </p:nvGraphicFramePr>
        <p:xfrm>
          <a:off x="611560" y="1844824"/>
          <a:ext cx="8136904" cy="14371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17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N1-</a:t>
                      </a:r>
                      <a:r>
                        <a:rPr lang="mk-MK" sz="16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Основно образование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375</a:t>
                      </a:r>
                      <a:r>
                        <a:rPr kumimoji="0" lang="mk-MK" sz="160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r>
                        <a:rPr kumimoji="0" lang="en-US" sz="160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551</a:t>
                      </a:r>
                      <a:r>
                        <a:rPr kumimoji="0" lang="mk-MK" sz="160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r>
                        <a:rPr kumimoji="0" lang="en-US" sz="160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396</a:t>
                      </a:r>
                      <a:endParaRPr kumimoji="0" lang="mk-MK" sz="1600" b="1" kern="1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N2-</a:t>
                      </a:r>
                      <a:r>
                        <a:rPr lang="mk-MK" sz="16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Средно образование</a:t>
                      </a:r>
                      <a:endParaRPr lang="en-US" sz="1600" b="1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143</a:t>
                      </a:r>
                      <a:r>
                        <a:rPr kumimoji="0" lang="mk-MK" sz="160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r>
                        <a:rPr kumimoji="0" lang="en-US" sz="160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018</a:t>
                      </a:r>
                      <a:r>
                        <a:rPr kumimoji="0" lang="mk-MK" sz="160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.000</a:t>
                      </a:r>
                      <a:endParaRPr kumimoji="0" lang="mk-MK" sz="1600" b="1" kern="1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-О</a:t>
                      </a:r>
                      <a:r>
                        <a:rPr lang="mk-MK" sz="16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бразование(капитални расходи)</a:t>
                      </a:r>
                      <a:endParaRPr lang="en-US" sz="1600" b="1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2.500.000</a:t>
                      </a:r>
                      <a:endParaRPr kumimoji="0" lang="mk-MK" sz="1600" b="1" kern="1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NB-</a:t>
                      </a:r>
                      <a:r>
                        <a:rPr lang="mk-MK" sz="16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Капитални расходи за средно образование</a:t>
                      </a:r>
                      <a:endParaRPr lang="en-US" sz="1600" b="1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r>
                        <a:rPr kumimoji="0" lang="mk-MK" sz="160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r>
                        <a:rPr kumimoji="0" lang="en-US" sz="160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243</a:t>
                      </a:r>
                      <a:r>
                        <a:rPr kumimoji="0" lang="mk-MK" sz="160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.000</a:t>
                      </a:r>
                      <a:endParaRPr kumimoji="0" lang="mk-MK" sz="1600" b="1" kern="1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mk-MK" sz="18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Вкупно</a:t>
                      </a:r>
                      <a:endParaRPr lang="en-US" sz="16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522</a:t>
                      </a:r>
                      <a:r>
                        <a:rPr kumimoji="0" lang="mk-MK" sz="16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r>
                        <a:rPr kumimoji="0" lang="en-US" sz="16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312</a:t>
                      </a:r>
                      <a:r>
                        <a:rPr kumimoji="0" lang="mk-MK" sz="16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r>
                        <a:rPr kumimoji="0" lang="en-US" sz="16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396</a:t>
                      </a:r>
                      <a:endParaRPr lang="en-US" sz="1400" b="1" dirty="0" smtClean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9552" y="3879312"/>
            <a:ext cx="55644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b="1" dirty="0"/>
              <a:t>Надлежност-Унапредување на здравствената заштита</a:t>
            </a:r>
            <a:endParaRPr lang="en-US" dirty="0"/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52828" y="4869160"/>
            <a:ext cx="80956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MT"/>
              </a:rPr>
              <a:t>Во Т1</a:t>
            </a:r>
            <a:r>
              <a:rPr lang="ru-RU" b="1" dirty="0">
                <a:latin typeface="Arial" panose="020B0604020202020204" pitchFamily="34" charset="0"/>
              </a:rPr>
              <a:t>-</a:t>
            </a:r>
            <a:r>
              <a:rPr lang="ru-RU" b="1" dirty="0">
                <a:latin typeface="ArialMT"/>
              </a:rPr>
              <a:t>Унапредување на здравствената заштита се планирани </a:t>
            </a:r>
            <a:r>
              <a:rPr lang="ru-RU" b="1" dirty="0" smtClean="0">
                <a:latin typeface="ArialMT"/>
              </a:rPr>
              <a:t>средства</a:t>
            </a:r>
            <a:r>
              <a:rPr lang="en-US" b="1" dirty="0" smtClean="0">
                <a:latin typeface="ArialMT"/>
              </a:rPr>
              <a:t> </a:t>
            </a:r>
            <a:r>
              <a:rPr lang="ru-RU" b="1" dirty="0" smtClean="0">
                <a:latin typeface="ArialMT"/>
              </a:rPr>
              <a:t>во </a:t>
            </a:r>
            <a:r>
              <a:rPr lang="ru-RU" b="1" dirty="0">
                <a:latin typeface="ArialMT"/>
              </a:rPr>
              <a:t>износ од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</a:rPr>
              <a:t>5.900.000</a:t>
            </a:r>
            <a:r>
              <a:rPr lang="ru-RU" b="1" dirty="0">
                <a:latin typeface="Arial" panose="020B0604020202020204" pitchFamily="34" charset="0"/>
              </a:rPr>
              <a:t> </a:t>
            </a:r>
            <a:r>
              <a:rPr lang="ru-RU" b="1" dirty="0">
                <a:latin typeface="ArialMT"/>
              </a:rPr>
              <a:t>денари.</a:t>
            </a:r>
            <a:endParaRPr lang="mk-M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r>
              <a:rPr lang="mk-MK" sz="3600" dirty="0" smtClean="0">
                <a:solidFill>
                  <a:srgbClr val="FF0000"/>
                </a:solidFill>
              </a:rPr>
              <a:t> БУЏЕТ НА ОПШТИНА ВЕЛЕС 2024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196752"/>
            <a:ext cx="69094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b="1" dirty="0"/>
              <a:t>Надлежност-Социјална заштита и заштита на деца со две програми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02894"/>
              </p:ext>
            </p:extLst>
          </p:nvPr>
        </p:nvGraphicFramePr>
        <p:xfrm>
          <a:off x="539552" y="1772816"/>
          <a:ext cx="8280920" cy="1261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7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8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V1-Детски </a:t>
                      </a:r>
                      <a:r>
                        <a:rPr lang="en-US" sz="18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градинки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133</a:t>
                      </a:r>
                      <a:r>
                        <a:rPr lang="mk-MK" sz="18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996</a:t>
                      </a:r>
                      <a:r>
                        <a:rPr lang="mk-MK" sz="18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.140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</a:t>
                      </a:r>
                      <a:r>
                        <a:rPr lang="mk-MK" sz="180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-Социјална заштита и зашт.на деца(капит.расходи)</a:t>
                      </a:r>
                      <a:endParaRPr lang="en-US" sz="180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mk-MK" sz="18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r>
                        <a:rPr lang="mk-MK" sz="18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0.000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mk-MK" sz="18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Вкупно</a:t>
                      </a:r>
                      <a:endParaRPr lang="en-US" sz="18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138</a:t>
                      </a:r>
                      <a:r>
                        <a:rPr kumimoji="0" lang="mk-MK" sz="18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r>
                        <a:rPr kumimoji="0" lang="en-US" sz="18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746</a:t>
                      </a:r>
                      <a:r>
                        <a:rPr kumimoji="0" lang="mk-MK" sz="18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.140</a:t>
                      </a:r>
                      <a:endParaRPr lang="en-US" sz="18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55576" y="3501008"/>
            <a:ext cx="5603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b="1" dirty="0"/>
              <a:t>Надлежност-Противпожарна заштита со две програми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60572"/>
              </p:ext>
            </p:extLst>
          </p:nvPr>
        </p:nvGraphicFramePr>
        <p:xfrm>
          <a:off x="623032" y="3950489"/>
          <a:ext cx="8197439" cy="10217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97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mk-MK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–Протипожарна заштита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r>
                        <a:rPr lang="mk-MK" sz="20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612</a:t>
                      </a:r>
                      <a:r>
                        <a:rPr lang="mk-MK" sz="20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.000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20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WA- Протипожарна заштита (капитални трошоци)</a:t>
                      </a:r>
                      <a:endParaRPr lang="en-US" sz="2000" b="1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1.650</a:t>
                      </a:r>
                      <a:r>
                        <a:rPr lang="mk-MK" sz="20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.000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mk-MK" sz="18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Вкупно</a:t>
                      </a:r>
                      <a:endParaRPr lang="en-US" sz="20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</a:t>
                      </a:r>
                      <a:r>
                        <a:rPr kumimoji="0" lang="mk-MK" sz="20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r>
                        <a:rPr kumimoji="0" lang="en-US" sz="20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262</a:t>
                      </a:r>
                      <a:r>
                        <a:rPr kumimoji="0" lang="mk-MK" sz="20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.000 </a:t>
                      </a:r>
                      <a:endParaRPr lang="en-US" sz="2400" b="1" dirty="0" smtClean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144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veles-grb.gif"/>
          <p:cNvPicPr>
            <a:picLocks noChangeAspect="1"/>
          </p:cNvPicPr>
          <p:nvPr/>
        </p:nvPicPr>
        <p:blipFill>
          <a:blip r:embed="rId3" cstate="print">
            <a:lum bright="-20000"/>
          </a:blip>
          <a:stretch>
            <a:fillRect/>
          </a:stretch>
        </p:blipFill>
        <p:spPr bwMode="auto">
          <a:xfrm>
            <a:off x="3643306" y="3214686"/>
            <a:ext cx="2032000" cy="2714625"/>
          </a:xfrm>
          <a:prstGeom prst="rect">
            <a:avLst/>
          </a:prstGeom>
          <a:noFill/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5" name="Rectangle 3"/>
          <p:cNvSpPr>
            <a:spLocks noGrp="1"/>
          </p:cNvSpPr>
          <p:nvPr>
            <p:ph type="title"/>
          </p:nvPr>
        </p:nvSpPr>
        <p:spPr>
          <a:xfrm>
            <a:off x="376112" y="332656"/>
            <a:ext cx="8429684" cy="714380"/>
          </a:xfrm>
        </p:spPr>
        <p:txBody>
          <a:bodyPr/>
          <a:lstStyle/>
          <a:p>
            <a:r>
              <a:rPr lang="mk-MK" sz="3600" dirty="0" smtClean="0">
                <a:solidFill>
                  <a:srgbClr val="FF0000"/>
                </a:solidFill>
              </a:rPr>
              <a:t> БУЏЕТ НА ОПШТИНА ВЕЛЕС 2024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pPr algn="ctr"/>
            <a:r>
              <a:rPr lang="mk-MK" sz="3600" dirty="0" smtClean="0">
                <a:solidFill>
                  <a:srgbClr val="C00000"/>
                </a:solidFill>
              </a:rPr>
              <a:t> БУЏЕТ НА ОПШТИНА ВЕЛЕС </a:t>
            </a:r>
            <a:r>
              <a:rPr lang="en-US" sz="3600" dirty="0" smtClean="0">
                <a:solidFill>
                  <a:srgbClr val="C00000"/>
                </a:solidFill>
              </a:rPr>
              <a:t>2024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1916832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mk-MK" sz="2800" b="1" dirty="0" smtClean="0"/>
              <a:t>Приходи на Општина Велес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187624" y="1208946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4000" b="1" u="sng" dirty="0" smtClean="0">
                <a:solidFill>
                  <a:srgbClr val="0070C0"/>
                </a:solidFill>
              </a:rPr>
              <a:t>ИЗВОРИ НА ФИНАНСИРАЊЕ</a:t>
            </a:r>
            <a:endParaRPr lang="en-US" sz="4000" u="sng" dirty="0">
              <a:solidFill>
                <a:srgbClr val="0070C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791090"/>
              </p:ext>
            </p:extLst>
          </p:nvPr>
        </p:nvGraphicFramePr>
        <p:xfrm>
          <a:off x="611559" y="2636911"/>
          <a:ext cx="8208912" cy="3600404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20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вид-извор  на приходи</a:t>
                      </a:r>
                      <a:endParaRPr lang="mk-MK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20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износ</a:t>
                      </a:r>
                      <a:endParaRPr lang="mk-MK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r>
                        <a:rPr lang="mk-MK" sz="20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mk-MK" sz="20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 учество во </a:t>
                      </a:r>
                      <a:r>
                        <a:rPr lang="mk-MK" sz="20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вк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mk-MK" sz="20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приходи</a:t>
                      </a:r>
                      <a:endParaRPr lang="mk-MK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236">
                <a:tc>
                  <a:txBody>
                    <a:bodyPr/>
                    <a:lstStyle/>
                    <a:p>
                      <a:pPr algn="l" fontAlgn="ctr"/>
                      <a:r>
                        <a:rPr lang="mk-MK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Даночни приходи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210.101.368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19,01%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236">
                <a:tc>
                  <a:txBody>
                    <a:bodyPr/>
                    <a:lstStyle/>
                    <a:p>
                      <a:pPr algn="l" fontAlgn="ctr"/>
                      <a:r>
                        <a:rPr lang="mk-MK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Неданочни приходи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103.117.400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9,33%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236">
                <a:tc>
                  <a:txBody>
                    <a:bodyPr/>
                    <a:lstStyle/>
                    <a:p>
                      <a:pPr algn="l" fontAlgn="ctr"/>
                      <a:r>
                        <a:rPr lang="mk-MK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Капитални приходи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30.750.000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236">
                <a:tc>
                  <a:txBody>
                    <a:bodyPr/>
                    <a:lstStyle/>
                    <a:p>
                      <a:pPr algn="l" fontAlgn="ctr"/>
                      <a:r>
                        <a:rPr lang="mk-MK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Трансфери и донации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761.275.795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68,88%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236">
                <a:tc>
                  <a:txBody>
                    <a:bodyPr/>
                    <a:lstStyle/>
                    <a:p>
                      <a:pPr algn="l" fontAlgn="ctr"/>
                      <a:r>
                        <a:rPr lang="mk-M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16039119"/>
                  </a:ext>
                </a:extLst>
              </a:tr>
              <a:tr h="446236">
                <a:tc>
                  <a:txBody>
                    <a:bodyPr/>
                    <a:lstStyle/>
                    <a:p>
                      <a:pPr algn="l" fontAlgn="ctr"/>
                      <a:r>
                        <a:rPr lang="mk-MK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ВКУПНО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1.105.244.563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r>
              <a:rPr lang="mk-MK" sz="3600" dirty="0" smtClean="0">
                <a:solidFill>
                  <a:srgbClr val="C00000"/>
                </a:solidFill>
              </a:rPr>
              <a:t> БУЏЕТ НА ОПШТИНА ВЕЛЕС </a:t>
            </a:r>
            <a:r>
              <a:rPr lang="en-US" sz="3600" dirty="0" smtClean="0">
                <a:solidFill>
                  <a:srgbClr val="C00000"/>
                </a:solidFill>
              </a:rPr>
              <a:t>2024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1124744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ctr"/>
            <a:r>
              <a:rPr lang="mk-MK" sz="3200" b="1" dirty="0" smtClean="0">
                <a:solidFill>
                  <a:srgbClr val="0000FF"/>
                </a:solidFill>
              </a:rPr>
              <a:t>ИЗВОРИ НА ФИНАНСИРАЊЕ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mk-MK" sz="32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1.105.304.563</a:t>
            </a:r>
            <a:endParaRPr lang="mk-MK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7027804"/>
              </p:ext>
            </p:extLst>
          </p:nvPr>
        </p:nvGraphicFramePr>
        <p:xfrm>
          <a:off x="755577" y="1834154"/>
          <a:ext cx="7776864" cy="3971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5197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pPr algn="ctr"/>
            <a:r>
              <a:rPr lang="mk-MK" sz="3600" dirty="0" smtClean="0">
                <a:solidFill>
                  <a:srgbClr val="C00000"/>
                </a:solidFill>
              </a:rPr>
              <a:t> БУЏЕТ НА ОПШТИНА ВЕЛЕС </a:t>
            </a:r>
            <a:r>
              <a:rPr lang="en-US" sz="3600" dirty="0" smtClean="0">
                <a:solidFill>
                  <a:srgbClr val="C00000"/>
                </a:solidFill>
              </a:rPr>
              <a:t>2024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1340768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Видови извори на приход и нивно % учество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8597" y="5897601"/>
            <a:ext cx="7887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b="1" dirty="0">
                <a:solidFill>
                  <a:srgbClr val="FF0000"/>
                </a:solidFill>
              </a:rPr>
              <a:t>За </a:t>
            </a:r>
            <a:r>
              <a:rPr lang="mk-MK" sz="2000" b="1" dirty="0" smtClean="0">
                <a:solidFill>
                  <a:srgbClr val="FF0000"/>
                </a:solidFill>
              </a:rPr>
              <a:t>2024 </a:t>
            </a:r>
            <a:r>
              <a:rPr lang="mk-MK" sz="2000" b="1" dirty="0">
                <a:solidFill>
                  <a:srgbClr val="FF0000"/>
                </a:solidFill>
              </a:rPr>
              <a:t>година капиталните приходи се </a:t>
            </a:r>
            <a:r>
              <a:rPr lang="mk-MK" sz="2000" b="1" u="sng" dirty="0" smtClean="0"/>
              <a:t>30.7</a:t>
            </a:r>
            <a:r>
              <a:rPr lang="en-US" sz="2000" b="1" u="sng" dirty="0" smtClean="0"/>
              <a:t>5</a:t>
            </a:r>
            <a:r>
              <a:rPr lang="mk-MK" sz="2000" b="1" u="sng" dirty="0" smtClean="0"/>
              <a:t>0.000</a:t>
            </a:r>
            <a:r>
              <a:rPr lang="mk-MK" sz="2000" b="1" dirty="0" smtClean="0">
                <a:solidFill>
                  <a:srgbClr val="FF0000"/>
                </a:solidFill>
              </a:rPr>
              <a:t> </a:t>
            </a:r>
            <a:r>
              <a:rPr lang="mk-MK" sz="2000" b="1" dirty="0">
                <a:solidFill>
                  <a:srgbClr val="FF0000"/>
                </a:solidFill>
              </a:rPr>
              <a:t>денари,односно </a:t>
            </a:r>
            <a:r>
              <a:rPr lang="en-US" sz="2000" b="1" dirty="0" smtClean="0">
                <a:solidFill>
                  <a:srgbClr val="FF0000"/>
                </a:solidFill>
              </a:rPr>
              <a:t>2</a:t>
            </a:r>
            <a:r>
              <a:rPr lang="mk-MK" sz="2000" b="1" dirty="0" smtClean="0">
                <a:solidFill>
                  <a:srgbClr val="FF0000"/>
                </a:solidFill>
              </a:rPr>
              <a:t>.78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mk-MK" sz="2000" b="1" dirty="0" smtClean="0">
                <a:solidFill>
                  <a:srgbClr val="FF0000"/>
                </a:solidFill>
              </a:rPr>
              <a:t>%  од </a:t>
            </a:r>
            <a:r>
              <a:rPr lang="mk-MK" sz="2000" b="1" dirty="0">
                <a:solidFill>
                  <a:srgbClr val="FF0000"/>
                </a:solidFill>
              </a:rPr>
              <a:t>вкупно планираните приходи. 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2677608"/>
              </p:ext>
            </p:extLst>
          </p:nvPr>
        </p:nvGraphicFramePr>
        <p:xfrm>
          <a:off x="611560" y="2050759"/>
          <a:ext cx="8246720" cy="3466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pPr algn="ctr"/>
            <a:r>
              <a:rPr lang="mk-MK" sz="3600" dirty="0" smtClean="0">
                <a:solidFill>
                  <a:srgbClr val="C00000"/>
                </a:solidFill>
              </a:rPr>
              <a:t> БУЏЕТ НА ОПШТИНА ВЕЛЕС </a:t>
            </a:r>
            <a:r>
              <a:rPr lang="en-US" sz="3600" dirty="0" smtClean="0">
                <a:solidFill>
                  <a:srgbClr val="C00000"/>
                </a:solidFill>
              </a:rPr>
              <a:t>2024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1268760"/>
            <a:ext cx="5072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mk-MK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А)Даночни приходи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14441"/>
              </p:ext>
            </p:extLst>
          </p:nvPr>
        </p:nvGraphicFramePr>
        <p:xfrm>
          <a:off x="539552" y="1988840"/>
          <a:ext cx="8280920" cy="39546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13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вид на даночен приход</a:t>
                      </a:r>
                      <a:endParaRPr lang="mk-MK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износ</a:t>
                      </a:r>
                      <a:endParaRPr lang="mk-MK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r>
                        <a:rPr lang="mk-MK" sz="20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mk-MK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 учество во даночните приходи</a:t>
                      </a:r>
                      <a:endParaRPr lang="mk-MK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Данок од доход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од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добивка и од капитални добивки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24.270.000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11,55%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774">
                <a:tc>
                  <a:txBody>
                    <a:bodyPr/>
                    <a:lstStyle/>
                    <a:p>
                      <a:pPr algn="l" fontAlgn="ctr"/>
                      <a:r>
                        <a:rPr lang="mk-MK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Даноци од имот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58.750.000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774">
                <a:tc>
                  <a:txBody>
                    <a:bodyPr/>
                    <a:lstStyle/>
                    <a:p>
                      <a:pPr algn="l" fontAlgn="ctr"/>
                      <a:r>
                        <a:rPr lang="mk-MK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Даноци од специфични услуги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115.231.368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54,85%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13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Такси за користење или дозволи за вршење дејност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11.850.000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5,64%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774">
                <a:tc>
                  <a:txBody>
                    <a:bodyPr/>
                    <a:lstStyle/>
                    <a:p>
                      <a:pPr algn="l" fontAlgn="ctr"/>
                      <a:r>
                        <a:rPr lang="mk-MK" sz="18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ВКУПНО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210.101.368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/>
          </p:cNvSpPr>
          <p:nvPr/>
        </p:nvSpPr>
        <p:spPr>
          <a:xfrm>
            <a:off x="428596" y="285729"/>
            <a:ext cx="8429684" cy="71438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mk-MK" dirty="0" smtClean="0">
                <a:solidFill>
                  <a:srgbClr val="C00000"/>
                </a:solidFill>
              </a:rPr>
              <a:t> БУЏЕТ НА ОПШТИНА ВЕЛЕС </a:t>
            </a:r>
            <a:r>
              <a:rPr lang="en-US" dirty="0" smtClean="0">
                <a:solidFill>
                  <a:srgbClr val="C00000"/>
                </a:solidFill>
              </a:rPr>
              <a:t>2024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547207"/>
              </p:ext>
            </p:extLst>
          </p:nvPr>
        </p:nvGraphicFramePr>
        <p:xfrm>
          <a:off x="2411760" y="6183378"/>
          <a:ext cx="5112568" cy="315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8366">
                  <a:extLst>
                    <a:ext uri="{9D8B030D-6E8A-4147-A177-3AD203B41FA5}">
                      <a16:colId xmlns:a16="http://schemas.microsoft.com/office/drawing/2014/main" val="468503872"/>
                    </a:ext>
                  </a:extLst>
                </a:gridCol>
                <a:gridCol w="1964202">
                  <a:extLst>
                    <a:ext uri="{9D8B030D-6E8A-4147-A177-3AD203B41FA5}">
                      <a16:colId xmlns:a16="http://schemas.microsoft.com/office/drawing/2014/main" val="33383581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800" dirty="0">
                          <a:solidFill>
                            <a:srgbClr val="FF0000"/>
                          </a:solidFill>
                          <a:effectLst/>
                        </a:rPr>
                        <a:t>   </a:t>
                      </a:r>
                      <a:r>
                        <a:rPr lang="mk-MK" sz="18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            </a:t>
                      </a:r>
                      <a:r>
                        <a:rPr lang="mk-MK" sz="1800" dirty="0">
                          <a:solidFill>
                            <a:srgbClr val="FF0000"/>
                          </a:solidFill>
                          <a:effectLst/>
                        </a:rPr>
                        <a:t>ВКУПНО</a:t>
                      </a:r>
                      <a:endParaRPr lang="mk-MK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196.813.556</a:t>
                      </a:r>
                      <a:endParaRPr lang="mk-MK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6472851"/>
                  </a:ext>
                </a:extLst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7901763"/>
              </p:ext>
            </p:extLst>
          </p:nvPr>
        </p:nvGraphicFramePr>
        <p:xfrm>
          <a:off x="611560" y="1124744"/>
          <a:ext cx="8064895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763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pPr algn="ctr"/>
            <a:r>
              <a:rPr lang="mk-MK" sz="3600" dirty="0" smtClean="0">
                <a:solidFill>
                  <a:srgbClr val="C00000"/>
                </a:solidFill>
              </a:rPr>
              <a:t> БУЏЕТ НА ОПШТИНА ВЕЛЕС </a:t>
            </a:r>
            <a:r>
              <a:rPr lang="en-US" sz="3600" dirty="0" smtClean="0">
                <a:solidFill>
                  <a:srgbClr val="C00000"/>
                </a:solidFill>
              </a:rPr>
              <a:t>2024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6958" y="1193354"/>
            <a:ext cx="5728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%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на учество во даночните приходи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14988"/>
              </p:ext>
            </p:extLst>
          </p:nvPr>
        </p:nvGraphicFramePr>
        <p:xfrm>
          <a:off x="1691680" y="6381328"/>
          <a:ext cx="5328592" cy="315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81396">
                  <a:extLst>
                    <a:ext uri="{9D8B030D-6E8A-4147-A177-3AD203B41FA5}">
                      <a16:colId xmlns:a16="http://schemas.microsoft.com/office/drawing/2014/main" val="468503872"/>
                    </a:ext>
                  </a:extLst>
                </a:gridCol>
                <a:gridCol w="2047196">
                  <a:extLst>
                    <a:ext uri="{9D8B030D-6E8A-4147-A177-3AD203B41FA5}">
                      <a16:colId xmlns:a16="http://schemas.microsoft.com/office/drawing/2014/main" val="33383581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800" dirty="0">
                          <a:solidFill>
                            <a:srgbClr val="FF0000"/>
                          </a:solidFill>
                          <a:effectLst/>
                        </a:rPr>
                        <a:t>   </a:t>
                      </a:r>
                      <a:r>
                        <a:rPr lang="mk-MK" sz="18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            </a:t>
                      </a:r>
                      <a:r>
                        <a:rPr lang="mk-MK" sz="1800" dirty="0">
                          <a:solidFill>
                            <a:srgbClr val="FF0000"/>
                          </a:solidFill>
                          <a:effectLst/>
                        </a:rPr>
                        <a:t>ВКУПНО</a:t>
                      </a:r>
                      <a:endParaRPr lang="mk-MK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210.101.368</a:t>
                      </a:r>
                      <a:endParaRPr lang="mk-MK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6472851"/>
                  </a:ext>
                </a:extLst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6845157"/>
              </p:ext>
            </p:extLst>
          </p:nvPr>
        </p:nvGraphicFramePr>
        <p:xfrm>
          <a:off x="683568" y="1848264"/>
          <a:ext cx="8174712" cy="4173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94DFB03E02A8B4E835923F3375CAADB" ma:contentTypeVersion="0" ma:contentTypeDescription="Креирај нов документ." ma:contentTypeScope="" ma:versionID="052533e092e05c03295391076a215c6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c88e7833256d709c1d5ba2f82efe02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Назив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2D39FB-6D8C-4939-85B0-8508696A6D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72B0293-7D11-4572-96AA-3BAD70C6A790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A2F8F32B-9601-45D1-B4C9-F0954765F3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2034</Words>
  <Application>Microsoft Office PowerPoint</Application>
  <PresentationFormat>On-screen Show (4:3)</PresentationFormat>
  <Paragraphs>374</Paragraphs>
  <Slides>33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Arial</vt:lpstr>
      <vt:lpstr>ArialMT</vt:lpstr>
      <vt:lpstr>Calibri</vt:lpstr>
      <vt:lpstr>Franklin Gothic Book</vt:lpstr>
      <vt:lpstr>Franklin Gothic Medium</vt:lpstr>
      <vt:lpstr>Times New Roman</vt:lpstr>
      <vt:lpstr>Wingdings</vt:lpstr>
      <vt:lpstr>Wingdings 2</vt:lpstr>
      <vt:lpstr>Trek</vt:lpstr>
      <vt:lpstr> БУЏЕТ НА ОПШТИНА ВЕЛЕС 2024</vt:lpstr>
      <vt:lpstr> БУЏЕТ НА ОПШТИНА ВЕЛЕС 2024</vt:lpstr>
      <vt:lpstr>PowerPoint Presentation</vt:lpstr>
      <vt:lpstr> БУЏЕТ НА ОПШТИНА ВЕЛЕС 2024</vt:lpstr>
      <vt:lpstr> БУЏЕТ НА ОПШТИНА ВЕЛЕС 2024</vt:lpstr>
      <vt:lpstr> БУЏЕТ НА ОПШТИНА ВЕЛЕС 2024</vt:lpstr>
      <vt:lpstr> БУЏЕТ НА ОПШТИНА ВЕЛЕС 2024</vt:lpstr>
      <vt:lpstr>PowerPoint Presentation</vt:lpstr>
      <vt:lpstr> БУЏЕТ НА ОПШТИНА ВЕЛЕС 2024</vt:lpstr>
      <vt:lpstr> БУЏЕТ НА ОПШТИНА ВЕЛЕС 2024</vt:lpstr>
      <vt:lpstr> БУЏЕТ НА ОПШТИНА ВЕЛЕС 2024</vt:lpstr>
      <vt:lpstr> БУЏЕТ НА ОПШТИНА ВЕЛЕС 2024</vt:lpstr>
      <vt:lpstr> БУЏЕТ НА ОПШТИНА ВЕЛЕС 2024</vt:lpstr>
      <vt:lpstr> БУЏЕТ НА ОПШТИНА ВЕЛЕС 2024</vt:lpstr>
      <vt:lpstr> БУЏЕТ НА ОПШТИНА ВЕЛЕС 2024</vt:lpstr>
      <vt:lpstr> БУЏЕТ НА ОПШТИНА ВЕЛЕС 2024</vt:lpstr>
      <vt:lpstr> БУЏЕТ НА ОПШТИНА ВЕЛЕС 2024</vt:lpstr>
      <vt:lpstr>PowerPoint Presentation</vt:lpstr>
      <vt:lpstr> БУЏЕТ НА ОПШТИНА ВЕЛЕС 2024</vt:lpstr>
      <vt:lpstr> БУЏЕТ НА ОПШТИНА ВЕЛЕС 2024</vt:lpstr>
      <vt:lpstr> БУЏЕТ НА ОПШТИНА ВЕЛЕС 2024</vt:lpstr>
      <vt:lpstr> БУЏЕТ НА ОПШТИНА ВЕЛЕС 2024</vt:lpstr>
      <vt:lpstr> БУЏЕТ НА ОПШТИНА ВЕЛЕС 2024</vt:lpstr>
      <vt:lpstr> БУЏЕТ НА ОПШТИНА ВЕЛЕС 2024</vt:lpstr>
      <vt:lpstr> БУЏЕТ НА ОПШТИНА ВЕЛЕС 2024</vt:lpstr>
      <vt:lpstr> БУЏЕТ НА ОПШТИНА ВЕЛЕС 2024</vt:lpstr>
      <vt:lpstr> БУЏЕТ НА ОПШТИНА ВЕЛЕС 2024</vt:lpstr>
      <vt:lpstr>PowerPoint Presentation</vt:lpstr>
      <vt:lpstr> БУЏЕТ НА ОПШТИНА ВЕЛЕС 2024</vt:lpstr>
      <vt:lpstr> БУЏЕТ НА ОПШТИНА ВЕЛЕС 2024</vt:lpstr>
      <vt:lpstr> БУЏЕТ НА ОПШТИНА ВЕЛЕС 2024</vt:lpstr>
      <vt:lpstr> БУЏЕТ НА ОПШТИНА ВЕЛЕС 2024</vt:lpstr>
      <vt:lpstr> БУЏЕТ НА ОПШТИНА ВЕЛЕС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2010-12-02T07:21:02Z</dcterms:created>
  <dcterms:modified xsi:type="dcterms:W3CDTF">2023-12-14T12:58:06Z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  <property fmtid="{D5CDD505-2E9C-101B-9397-08002B2CF9AE}" pid="4" name="ContentTypeId">
    <vt:lpwstr>0x010100F94DFB03E02A8B4E835923F3375CAADB</vt:lpwstr>
  </property>
</Properties>
</file>