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9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99" r:id="rId6"/>
    <p:sldId id="350" r:id="rId7"/>
    <p:sldId id="297" r:id="rId8"/>
    <p:sldId id="349" r:id="rId9"/>
    <p:sldId id="296" r:id="rId10"/>
    <p:sldId id="295" r:id="rId11"/>
    <p:sldId id="351" r:id="rId12"/>
    <p:sldId id="294" r:id="rId13"/>
    <p:sldId id="293" r:id="rId14"/>
    <p:sldId id="292" r:id="rId15"/>
    <p:sldId id="268" r:id="rId16"/>
    <p:sldId id="291" r:id="rId17"/>
    <p:sldId id="290" r:id="rId18"/>
    <p:sldId id="289" r:id="rId19"/>
    <p:sldId id="288" r:id="rId20"/>
    <p:sldId id="353" r:id="rId21"/>
    <p:sldId id="356" r:id="rId22"/>
    <p:sldId id="287" r:id="rId23"/>
    <p:sldId id="357" r:id="rId24"/>
    <p:sldId id="286" r:id="rId25"/>
    <p:sldId id="358" r:id="rId26"/>
    <p:sldId id="284" r:id="rId27"/>
    <p:sldId id="283" r:id="rId28"/>
    <p:sldId id="282" r:id="rId29"/>
    <p:sldId id="354" r:id="rId30"/>
    <p:sldId id="342" r:id="rId31"/>
    <p:sldId id="345" r:id="rId32"/>
    <p:sldId id="355" r:id="rId33"/>
    <p:sldId id="348" r:id="rId34"/>
    <p:sldId id="266" r:id="rId35"/>
    <p:sldId id="359" r:id="rId36"/>
    <p:sldId id="281" r:id="rId37"/>
    <p:sldId id="360" r:id="rId38"/>
    <p:sldId id="361" r:id="rId39"/>
    <p:sldId id="346" r:id="rId40"/>
    <p:sldId id="267" r:id="rId41"/>
  </p:sldIdLst>
  <p:sldSz cx="9144000" cy="6858000" type="screen4x3"/>
  <p:notesSz cx="6858000" cy="9947275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996600"/>
    <a:srgbClr val="CCCC00"/>
    <a:srgbClr val="FF9900"/>
    <a:srgbClr val="CCFFCC"/>
    <a:srgbClr val="FFFFFF"/>
    <a:srgbClr val="99FF99"/>
    <a:srgbClr val="FF00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 autoAdjust="0"/>
    <p:restoredTop sz="94660"/>
  </p:normalViewPr>
  <p:slideViewPr>
    <p:cSldViewPr>
      <p:cViewPr varScale="1">
        <p:scale>
          <a:sx n="73" d="100"/>
          <a:sy n="73" d="100"/>
        </p:scale>
        <p:origin x="1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VIRTUAL%20DOCUMENT\2024%20DOKUMENTI%20NOVI\BUDZET%202025\&#1075;&#1088;&#1072;&#1092;&#1080;&#1094;&#1080;%202025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</a:t>
            </a:r>
            <a:r>
              <a:rPr lang="mk-MK" baseline="0"/>
              <a:t> извор на приходи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бугет!$B$3:$B$6</c:f>
              <c:strCache>
                <c:ptCount val="4"/>
                <c:pt idx="0">
                  <c:v>Даночни приходи</c:v>
                </c:pt>
                <c:pt idx="1">
                  <c:v>Неданочни приходи</c:v>
                </c:pt>
                <c:pt idx="2">
                  <c:v>Капитални приходи</c:v>
                </c:pt>
                <c:pt idx="3">
                  <c:v>Трансфери и донации </c:v>
                </c:pt>
              </c:strCache>
            </c:strRef>
          </c:cat>
          <c:val>
            <c:numRef>
              <c:f>бугет!$C$3:$C$6</c:f>
              <c:numCache>
                <c:formatCode>#,##0</c:formatCode>
                <c:ptCount val="4"/>
                <c:pt idx="0">
                  <c:v>223110000</c:v>
                </c:pt>
                <c:pt idx="1">
                  <c:v>97773200</c:v>
                </c:pt>
                <c:pt idx="2">
                  <c:v>34180083</c:v>
                </c:pt>
                <c:pt idx="3">
                  <c:v>947740369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B-4CEB-ABBF-73DD99B7BE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2510208"/>
        <c:axId val="196674688"/>
      </c:barChart>
      <c:catAx>
        <c:axId val="172510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6674688"/>
        <c:crosses val="autoZero"/>
        <c:auto val="1"/>
        <c:lblAlgn val="ctr"/>
        <c:lblOffset val="100"/>
        <c:noMultiLvlLbl val="0"/>
      </c:catAx>
      <c:valAx>
        <c:axId val="1966746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72510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/>
              <a:t>Комунални дејности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mk-MK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B86B-4D57-BBBF-DCF992B1A505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B86B-4D57-BBBF-DCF992B1A505}"/>
              </c:ext>
            </c:extLst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B86B-4D57-BBBF-DCF992B1A5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'бугет 25'!$B$107:$B$123</c:f>
              <c:strCache>
                <c:ptCount val="17"/>
                <c:pt idx="0">
                  <c:v>J0-Одржување на урбана опрема</c:v>
                </c:pt>
                <c:pt idx="1">
                  <c:v>J1-Снабдување со вода</c:v>
                </c:pt>
                <c:pt idx="2">
                  <c:v>J2- Одведување и пречистување на отпадни води                    </c:v>
                </c:pt>
                <c:pt idx="3">
                  <c:v>J3 -Јавно осветлување</c:v>
                </c:pt>
                <c:pt idx="4">
                  <c:v>J4 -Јавна чистота                                            </c:v>
                </c:pt>
                <c:pt idx="5">
                  <c:v>J6- Одржување и заштита на локалните патишта,улици и                регулирање на режим на сообраќајот</c:v>
                </c:pt>
                <c:pt idx="6">
                  <c:v>J7- Одржување и користење на паркови и зеленило</c:v>
                </c:pt>
                <c:pt idx="7">
                  <c:v>J8- Други комунални услуги</c:v>
                </c:pt>
                <c:pt idx="8">
                  <c:v>JA- Изградба на јавно осветлување</c:v>
                </c:pt>
                <c:pt idx="9">
                  <c:v>JD- Изградба и реконструкција на локални патишта и улици</c:v>
                </c:pt>
                <c:pt idx="10">
                  <c:v>JE-Изградба на простор за паркирање</c:v>
                </c:pt>
                <c:pt idx="11">
                  <c:v>JF- Изградба на сообраќајна сигнализација</c:v>
                </c:pt>
                <c:pt idx="12">
                  <c:v>JG- Изградба на систем за водоснабдување</c:v>
                </c:pt>
                <c:pt idx="13">
                  <c:v>JI- Изградба на систем за одведување,прочистување на отпадни води</c:v>
                </c:pt>
                <c:pt idx="14">
                  <c:v>JL- Други комунални услуги (капитални трошоци)</c:v>
                </c:pt>
                <c:pt idx="15">
                  <c:v>JM-Капитални расходи за паркови и зеленило</c:v>
                </c:pt>
                <c:pt idx="16">
                  <c:v>JN- Урбана опрема (капитални расходи)</c:v>
                </c:pt>
              </c:strCache>
            </c:strRef>
          </c:cat>
          <c:val>
            <c:numRef>
              <c:f>'бугет 25'!$C$107:$C$123</c:f>
              <c:numCache>
                <c:formatCode>#,##0</c:formatCode>
                <c:ptCount val="17"/>
                <c:pt idx="0">
                  <c:v>700000</c:v>
                </c:pt>
                <c:pt idx="1">
                  <c:v>100000</c:v>
                </c:pt>
                <c:pt idx="2">
                  <c:v>700000</c:v>
                </c:pt>
                <c:pt idx="3">
                  <c:v>17200000</c:v>
                </c:pt>
                <c:pt idx="4">
                  <c:v>17441576</c:v>
                </c:pt>
                <c:pt idx="5">
                  <c:v>4400000</c:v>
                </c:pt>
                <c:pt idx="6">
                  <c:v>21990298</c:v>
                </c:pt>
                <c:pt idx="7">
                  <c:v>500000</c:v>
                </c:pt>
                <c:pt idx="8">
                  <c:v>34350000</c:v>
                </c:pt>
                <c:pt idx="9">
                  <c:v>46808328</c:v>
                </c:pt>
                <c:pt idx="10">
                  <c:v>11000000</c:v>
                </c:pt>
                <c:pt idx="11">
                  <c:v>1000000</c:v>
                </c:pt>
                <c:pt idx="12">
                  <c:v>6852301</c:v>
                </c:pt>
                <c:pt idx="13">
                  <c:v>1100000</c:v>
                </c:pt>
                <c:pt idx="14">
                  <c:v>152960380</c:v>
                </c:pt>
                <c:pt idx="15">
                  <c:v>8000000</c:v>
                </c:pt>
                <c:pt idx="16">
                  <c:v>1600000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6B-4D57-BBBF-DCF992B1A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44495872"/>
        <c:axId val="224967424"/>
      </c:barChart>
      <c:valAx>
        <c:axId val="22496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mk-MK"/>
          </a:p>
        </c:txPr>
        <c:crossAx val="44495872"/>
        <c:crosses val="autoZero"/>
        <c:crossBetween val="between"/>
      </c:valAx>
      <c:catAx>
        <c:axId val="444958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mk-MK"/>
          </a:p>
        </c:txPr>
        <c:crossAx val="2249674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mk-MK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 извори и проекти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бугет!$B$2</c:f>
              <c:strCache>
                <c:ptCount val="1"/>
                <c:pt idx="0">
                  <c:v>вид-извор  на приходи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F146-467A-A208-E7D24AAAF9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бугет!$B$3:$B$6</c:f>
              <c:strCache>
                <c:ptCount val="4"/>
                <c:pt idx="0">
                  <c:v>Даночни приходи</c:v>
                </c:pt>
                <c:pt idx="1">
                  <c:v>Неданочни приходи</c:v>
                </c:pt>
                <c:pt idx="2">
                  <c:v>Капитални приходи</c:v>
                </c:pt>
                <c:pt idx="3">
                  <c:v>Трансфери и донации </c:v>
                </c:pt>
              </c:strCache>
            </c:strRef>
          </c:cat>
          <c:val>
            <c:numRef>
              <c:f>бугет!$C$3:$C$6</c:f>
              <c:numCache>
                <c:formatCode>#,##0</c:formatCode>
                <c:ptCount val="4"/>
                <c:pt idx="0">
                  <c:v>223110000</c:v>
                </c:pt>
                <c:pt idx="1">
                  <c:v>97773200</c:v>
                </c:pt>
                <c:pt idx="2">
                  <c:v>34180083</c:v>
                </c:pt>
                <c:pt idx="3">
                  <c:v>947740369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46-467A-A208-E7D24AAAF9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</a:t>
            </a:r>
            <a:r>
              <a:rPr lang="mk-MK" baseline="0"/>
              <a:t>  на</a:t>
            </a:r>
            <a:r>
              <a:rPr lang="en-US" baseline="0"/>
              <a:t> </a:t>
            </a:r>
            <a:r>
              <a:rPr lang="mk-MK" baseline="0"/>
              <a:t>даночни приходи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'бугет 25'!$C$13</c:f>
              <c:strCache>
                <c:ptCount val="1"/>
                <c:pt idx="0">
                  <c:v>износ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6281179138321996E-2"/>
                  <c:y val="4.96585874360645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/>
                  </a:pPr>
                  <a:endParaRPr lang="mk-M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09599395313681"/>
                      <c:h val="0.13060208495684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4C5-41E8-937C-4139C80856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'бугет 25'!$B$14:$B$17</c:f>
              <c:strCache>
                <c:ptCount val="4"/>
                <c:pt idx="0">
                  <c:v>Данок од доход,од добивка и од капитални добивки</c:v>
                </c:pt>
                <c:pt idx="1">
                  <c:v>Даноци од имот</c:v>
                </c:pt>
                <c:pt idx="2">
                  <c:v>Даноци од специфични услуги</c:v>
                </c:pt>
                <c:pt idx="3">
                  <c:v>Такси за користење или дозволи за вршење дејност</c:v>
                </c:pt>
              </c:strCache>
            </c:strRef>
          </c:cat>
          <c:val>
            <c:numRef>
              <c:f>'бугет 25'!$C$14:$C$17</c:f>
              <c:numCache>
                <c:formatCode>#,##0</c:formatCode>
                <c:ptCount val="4"/>
                <c:pt idx="0">
                  <c:v>38200000</c:v>
                </c:pt>
                <c:pt idx="1">
                  <c:v>58250000</c:v>
                </c:pt>
                <c:pt idx="2">
                  <c:v>113260000</c:v>
                </c:pt>
                <c:pt idx="3">
                  <c:v>13400000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5-41E8-937C-4139C8085620}"/>
            </c:ext>
          </c:extLst>
        </c:ser>
        <c:ser>
          <c:idx val="1"/>
          <c:order val="1"/>
          <c:tx>
            <c:strRef>
              <c:f>'бугет 25'!$D$13</c:f>
              <c:strCache>
                <c:ptCount val="1"/>
                <c:pt idx="0">
                  <c:v>процент на учество во даночните приходи</c:v>
                </c:pt>
              </c:strCache>
            </c:strRef>
          </c:tx>
          <c:invertIfNegative val="0"/>
          <c:dLbls>
            <c:delete val="1"/>
          </c:dLbls>
          <c:cat>
            <c:strRef>
              <c:f>'бугет 25'!$B$14:$B$17</c:f>
              <c:strCache>
                <c:ptCount val="4"/>
                <c:pt idx="0">
                  <c:v>Данок од доход,од добивка и од капитални добивки</c:v>
                </c:pt>
                <c:pt idx="1">
                  <c:v>Даноци од имот</c:v>
                </c:pt>
                <c:pt idx="2">
                  <c:v>Даноци од специфични услуги</c:v>
                </c:pt>
                <c:pt idx="3">
                  <c:v>Такси за користење или дозволи за вршење дејност</c:v>
                </c:pt>
              </c:strCache>
            </c:strRef>
          </c:cat>
          <c:val>
            <c:numRef>
              <c:f>'бугет 25'!$D$14:$D$17</c:f>
              <c:numCache>
                <c:formatCode>0.00%</c:formatCode>
                <c:ptCount val="4"/>
                <c:pt idx="0">
                  <c:v>0.1712159921115145</c:v>
                </c:pt>
                <c:pt idx="1">
                  <c:v>0.26108197749988793</c:v>
                </c:pt>
                <c:pt idx="2">
                  <c:v>0.50764197032853753</c:v>
                </c:pt>
                <c:pt idx="3">
                  <c:v>6.006006006006006E-2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5-41E8-937C-4139C80856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2510208"/>
        <c:axId val="196674688"/>
      </c:barChart>
      <c:catAx>
        <c:axId val="172510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mk-MK"/>
          </a:p>
        </c:txPr>
        <c:crossAx val="196674688"/>
        <c:crosses val="autoZero"/>
        <c:auto val="1"/>
        <c:lblAlgn val="ctr"/>
        <c:lblOffset val="100"/>
        <c:noMultiLvlLbl val="0"/>
      </c:catAx>
      <c:valAx>
        <c:axId val="1966746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72510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 на даночни приходи %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AF7A-4BE4-B78E-8A067A00D7F3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F7A-4BE4-B78E-8A067A00D7F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AF7A-4BE4-B78E-8A067A00D7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'бугет 25'!$B$14:$B$17</c:f>
              <c:strCache>
                <c:ptCount val="4"/>
                <c:pt idx="0">
                  <c:v>Данок од доход,од добивка и од капитални добивки</c:v>
                </c:pt>
                <c:pt idx="1">
                  <c:v>Даноци од имот</c:v>
                </c:pt>
                <c:pt idx="2">
                  <c:v>Даноци од специфични услуги</c:v>
                </c:pt>
                <c:pt idx="3">
                  <c:v>Такси за користење или дозволи за вршење дејност</c:v>
                </c:pt>
              </c:strCache>
            </c:strRef>
          </c:cat>
          <c:val>
            <c:numRef>
              <c:f>'бугет 25'!$C$14:$C$17</c:f>
              <c:numCache>
                <c:formatCode>#,##0</c:formatCode>
                <c:ptCount val="4"/>
                <c:pt idx="0">
                  <c:v>38200000</c:v>
                </c:pt>
                <c:pt idx="1">
                  <c:v>58250000</c:v>
                </c:pt>
                <c:pt idx="2">
                  <c:v>113260000</c:v>
                </c:pt>
                <c:pt idx="3">
                  <c:v>13400000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7A-4BE4-B78E-8A067A00D7F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mk-MK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FF0000"/>
          </a:solidFill>
        </a:defRPr>
      </a:pPr>
      <a:endParaRPr lang="mk-MK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mk-MK"/>
              <a:t>Видови на данок на имот</a:t>
            </a:r>
            <a:r>
              <a:rPr lang="en-US"/>
              <a:t> %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CB17-4B69-ACEB-0BA452CAAACA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B17-4B69-ACEB-0BA452CAAA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'бугет 25'!$B$23:$B$26</c:f>
              <c:strCache>
                <c:ptCount val="4"/>
                <c:pt idx="0">
                  <c:v>Данок на имот</c:v>
                </c:pt>
                <c:pt idx="1">
                  <c:v>Данок на наследство и подарок</c:v>
                </c:pt>
                <c:pt idx="2">
                  <c:v>Данок на промет на недвижности и права</c:v>
                </c:pt>
                <c:pt idx="3">
                  <c:v>Камата за ненавремено плаќање на данок</c:v>
                </c:pt>
              </c:strCache>
            </c:strRef>
          </c:cat>
          <c:val>
            <c:numRef>
              <c:f>'бугет 25'!$C$23:$C$26</c:f>
              <c:numCache>
                <c:formatCode>#,##0</c:formatCode>
                <c:ptCount val="4"/>
                <c:pt idx="0">
                  <c:v>25900000</c:v>
                </c:pt>
                <c:pt idx="1">
                  <c:v>4000000</c:v>
                </c:pt>
                <c:pt idx="2">
                  <c:v>28000000</c:v>
                </c:pt>
                <c:pt idx="3">
                  <c:v>350000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17-4B69-ACEB-0BA452CAAA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mk-MK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Неданочни приходи</a:t>
            </a:r>
            <a:r>
              <a:rPr lang="en-US"/>
              <a:t> %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1CEA-438A-9804-403DAE5C7F5D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1CEA-438A-9804-403DAE5C7F5D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1CEA-438A-9804-403DAE5C7F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'бугет 25'!$B$32:$B$34</c:f>
              <c:strCache>
                <c:ptCount val="3"/>
                <c:pt idx="0">
                  <c:v>Глоби,судски и административни такси</c:v>
                </c:pt>
                <c:pt idx="1">
                  <c:v>Такси и надоместоци</c:v>
                </c:pt>
                <c:pt idx="2">
                  <c:v>Други неданочни приходи</c:v>
                </c:pt>
              </c:strCache>
            </c:strRef>
          </c:cat>
          <c:val>
            <c:numRef>
              <c:f>'бугет 25'!$C$32:$C$34</c:f>
              <c:numCache>
                <c:formatCode>#,##0</c:formatCode>
                <c:ptCount val="3"/>
                <c:pt idx="0">
                  <c:v>1700000</c:v>
                </c:pt>
                <c:pt idx="1">
                  <c:v>87873200</c:v>
                </c:pt>
                <c:pt idx="2">
                  <c:v>8200000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EA-438A-9804-403DAE5C7F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mk-MK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 на расходи по функции на ЕЛС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3D87-4B71-923F-B1972F6CD765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3D87-4B71-923F-B1972F6CD765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3D87-4B71-923F-B1972F6CD7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mk-M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'бугет 25'!$B$65:$B$72</c:f>
              <c:strCache>
                <c:ptCount val="8"/>
                <c:pt idx="0">
                  <c:v>ОПШТИ ЈАВНИ СЛУЖБИ</c:v>
                </c:pt>
                <c:pt idx="1">
                  <c:v>ЈАВЕН РЕД И МИР</c:v>
                </c:pt>
                <c:pt idx="2">
                  <c:v>ЕКОНОМСКИ РАБОТИ</c:v>
                </c:pt>
                <c:pt idx="3">
                  <c:v>ЗАШТИТА НА ЖИВОТНА СРЕДИНА</c:v>
                </c:pt>
                <c:pt idx="4">
                  <c:v>ЖИВЕАЛИШТА И РАЗВОЈ НА ЗАЕДНИЦАТА</c:v>
                </c:pt>
                <c:pt idx="5">
                  <c:v>ЗДРАВСТВО</c:v>
                </c:pt>
                <c:pt idx="6">
                  <c:v>РЕКРЕАЦИЈА,КУЛТУРА И РЕЛИГИЈА</c:v>
                </c:pt>
                <c:pt idx="7">
                  <c:v>ОБРАЗОВАНИЕ</c:v>
                </c:pt>
              </c:strCache>
            </c:strRef>
          </c:cat>
          <c:val>
            <c:numRef>
              <c:f>'бугет 25'!$C$65:$C$72</c:f>
              <c:numCache>
                <c:formatCode>#,##0</c:formatCode>
                <c:ptCount val="8"/>
                <c:pt idx="0">
                  <c:v>132762221</c:v>
                </c:pt>
                <c:pt idx="1">
                  <c:v>31792000</c:v>
                </c:pt>
                <c:pt idx="2">
                  <c:v>86443352</c:v>
                </c:pt>
                <c:pt idx="3">
                  <c:v>56701874</c:v>
                </c:pt>
                <c:pt idx="4">
                  <c:v>234345967</c:v>
                </c:pt>
                <c:pt idx="5">
                  <c:v>6425000</c:v>
                </c:pt>
                <c:pt idx="6">
                  <c:v>44766580</c:v>
                </c:pt>
                <c:pt idx="7">
                  <c:v>709566658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B71-923F-B1972F6CD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38355375"/>
        <c:axId val="538361199"/>
      </c:barChart>
      <c:valAx>
        <c:axId val="538361199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538355375"/>
        <c:crosses val="autoZero"/>
        <c:crossBetween val="between"/>
      </c:valAx>
      <c:catAx>
        <c:axId val="53835537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mk-MK"/>
          </a:p>
        </c:txPr>
        <c:crossAx val="538361199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2128631634271922"/>
          <c:y val="0.10404367646263898"/>
          <c:w val="0.26882493211216335"/>
          <c:h val="0.84809359928407102"/>
        </c:manualLayout>
      </c:layout>
      <c:overlay val="0"/>
      <c:txPr>
        <a:bodyPr/>
        <a:lstStyle/>
        <a:p>
          <a:pPr>
            <a:defRPr sz="1200"/>
          </a:pPr>
          <a:endParaRPr lang="mk-MK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Видови на расходи по функции на ЕЛС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C11F-4480-8CCD-62DEFAB1B7F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11F-4480-8CCD-62DEFAB1B7FB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C11F-4480-8CCD-62DEFAB1B7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'бугет 25'!$B$65:$B$72</c:f>
              <c:strCache>
                <c:ptCount val="8"/>
                <c:pt idx="0">
                  <c:v>ОПШТИ ЈАВНИ СЛУЖБИ</c:v>
                </c:pt>
                <c:pt idx="1">
                  <c:v>ЈАВЕН РЕД И МИР</c:v>
                </c:pt>
                <c:pt idx="2">
                  <c:v>ЕКОНОМСКИ РАБОТИ</c:v>
                </c:pt>
                <c:pt idx="3">
                  <c:v>ЗАШТИТА НА ЖИВОТНА СРЕДИНА</c:v>
                </c:pt>
                <c:pt idx="4">
                  <c:v>ЖИВЕАЛИШТА И РАЗВОЈ НА ЗАЕДНИЦАТА</c:v>
                </c:pt>
                <c:pt idx="5">
                  <c:v>ЗДРАВСТВО</c:v>
                </c:pt>
                <c:pt idx="6">
                  <c:v>РЕКРЕАЦИЈА,КУЛТУРА И РЕЛИГИЈА</c:v>
                </c:pt>
                <c:pt idx="7">
                  <c:v>ОБРАЗОВАНИЕ</c:v>
                </c:pt>
              </c:strCache>
            </c:strRef>
          </c:cat>
          <c:val>
            <c:numRef>
              <c:f>'бугет 25'!$C$65:$C$72</c:f>
              <c:numCache>
                <c:formatCode>#,##0</c:formatCode>
                <c:ptCount val="8"/>
                <c:pt idx="0">
                  <c:v>132762221</c:v>
                </c:pt>
                <c:pt idx="1">
                  <c:v>31792000</c:v>
                </c:pt>
                <c:pt idx="2">
                  <c:v>86443352</c:v>
                </c:pt>
                <c:pt idx="3">
                  <c:v>56701874</c:v>
                </c:pt>
                <c:pt idx="4">
                  <c:v>234345967</c:v>
                </c:pt>
                <c:pt idx="5">
                  <c:v>6425000</c:v>
                </c:pt>
                <c:pt idx="6">
                  <c:v>44766580</c:v>
                </c:pt>
                <c:pt idx="7">
                  <c:v>709566658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1F-4480-8CCD-62DEFAB1B7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mk-MK"/>
              <a:t>Урбанистичко планирање</a:t>
            </a: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247405374180514E-2"/>
          <c:y val="0.24104644213746335"/>
          <c:w val="0.53926485924857626"/>
          <c:h val="0.6560344300896005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0236-47AA-8061-CD905DB6C3AC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0236-47AA-8061-CD905DB6C3AC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0236-47AA-8061-CD905DB6C3A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mk-MK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'бугет 25'!$B$96:$B$99</c:f>
              <c:strCache>
                <c:ptCount val="4"/>
                <c:pt idx="0">
                  <c:v>F1-Урбанистичко планирање</c:v>
                </c:pt>
                <c:pt idx="1">
                  <c:v>F2-Уредување на градежно земјиште</c:v>
                </c:pt>
                <c:pt idx="2">
                  <c:v>F3- Уредување на простор во руралнатни подрачја</c:v>
                </c:pt>
                <c:pt idx="3">
                  <c:v>FА-Уредување на градежно земјиште (капитални тр)</c:v>
                </c:pt>
              </c:strCache>
            </c:strRef>
          </c:cat>
          <c:val>
            <c:numRef>
              <c:f>'бугет 25'!$C$96:$C$99</c:f>
              <c:numCache>
                <c:formatCode>#,##0</c:formatCode>
                <c:ptCount val="4"/>
                <c:pt idx="0">
                  <c:v>2100000</c:v>
                </c:pt>
                <c:pt idx="1">
                  <c:v>4300000</c:v>
                </c:pt>
                <c:pt idx="2">
                  <c:v>10000000</c:v>
                </c:pt>
                <c:pt idx="3">
                  <c:v>2200000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36-47AA-8061-CD905DB6C3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400"/>
          </a:pPr>
          <a:endParaRPr lang="mk-MK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CD9C9-2114-4F92-804D-FA554AA940C3}" type="datetimeFigureOut">
              <a:rPr lang="mk-MK" smtClean="0"/>
              <a:t>12.12.2024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389BA-4D30-4C12-825B-6ECA78DE000B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71359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94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97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15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2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942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7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206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53DA-8BF4-4869-96FE-9BCF43372D4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12/12/2024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12/12/2024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12/12/2024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pic>
        <p:nvPicPr>
          <p:cNvPr id="6" name="Picture 5" descr="veles-grb.gif"/>
          <p:cNvPicPr>
            <a:picLocks noChangeAspect="1"/>
          </p:cNvPicPr>
          <p:nvPr/>
        </p:nvPicPr>
        <p:blipFill>
          <a:blip r:embed="rId3" cstate="print">
            <a:lum bright="-20000"/>
          </a:blip>
          <a:stretch>
            <a:fillRect/>
          </a:stretch>
        </p:blipFill>
        <p:spPr bwMode="auto">
          <a:xfrm>
            <a:off x="3456372" y="3573016"/>
            <a:ext cx="2032000" cy="2714625"/>
          </a:xfrm>
          <a:prstGeom prst="rect">
            <a:avLst/>
          </a:prstGeom>
          <a:noFill/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763688" y="1268760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СТРУКТУРА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6088" y="22048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ПРИХОДИ И РАСХОДИ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428736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 smtClean="0"/>
              <a:t>Кај структурата на даночните приходи може да се забележи дека најголемо учество ќе имаат приходите остварени од даноците од специфични услуги</a:t>
            </a:r>
            <a:r>
              <a:rPr lang="en-US" sz="2400" b="1" dirty="0" smtClean="0"/>
              <a:t> </a:t>
            </a:r>
            <a:r>
              <a:rPr lang="mk-MK" sz="2400" b="1" dirty="0" smtClean="0"/>
              <a:t>со </a:t>
            </a:r>
            <a:r>
              <a:rPr lang="mk-MK" sz="2400" b="1" dirty="0" smtClean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r>
              <a:rPr lang="mk-MK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76</a:t>
            </a:r>
            <a:r>
              <a:rPr lang="mk-MK" sz="2400" b="1" dirty="0" smtClean="0">
                <a:solidFill>
                  <a:srgbClr val="FF0000"/>
                </a:solidFill>
              </a:rPr>
              <a:t> %</a:t>
            </a:r>
            <a:r>
              <a:rPr lang="mk-MK" sz="2400" b="1" dirty="0" smtClean="0"/>
              <a:t> учество.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0067" y="3071810"/>
            <a:ext cx="81439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 smtClean="0"/>
              <a:t>Тука спаѓаат:</a:t>
            </a:r>
          </a:p>
          <a:p>
            <a:pPr>
              <a:buFont typeface="Wingdings" pitchFamily="2" charset="2"/>
              <a:buChar char="Ø"/>
            </a:pPr>
            <a:r>
              <a:rPr lang="mk-MK" sz="2400" dirty="0" smtClean="0"/>
              <a:t> комуналните </a:t>
            </a:r>
            <a:r>
              <a:rPr lang="mk-MK" sz="2400" b="1" dirty="0" smtClean="0"/>
              <a:t>такси за привремен престој,</a:t>
            </a:r>
          </a:p>
          <a:p>
            <a:pPr>
              <a:buFont typeface="Wingdings" pitchFamily="2" charset="2"/>
              <a:buChar char="Ø"/>
            </a:pPr>
            <a:r>
              <a:rPr lang="mk-MK" sz="2400" b="1" dirty="0" smtClean="0"/>
              <a:t> за назив  на фирма,</a:t>
            </a:r>
          </a:p>
          <a:p>
            <a:pPr>
              <a:buFont typeface="Wingdings" pitchFamily="2" charset="2"/>
              <a:buChar char="Ø"/>
            </a:pPr>
            <a:r>
              <a:rPr lang="mk-MK" sz="2400" b="1" dirty="0" smtClean="0"/>
              <a:t> комуналните такси што се плаќаат при регистрација на возилата,</a:t>
            </a:r>
          </a:p>
          <a:p>
            <a:pPr>
              <a:buFont typeface="Wingdings" pitchFamily="2" charset="2"/>
              <a:buChar char="Ø"/>
            </a:pPr>
            <a:r>
              <a:rPr lang="mk-MK" sz="2400" b="1" dirty="0" smtClean="0"/>
              <a:t> комуналната такса за уличното осветлување, </a:t>
            </a:r>
          </a:p>
          <a:p>
            <a:pPr>
              <a:buFont typeface="Wingdings" pitchFamily="2" charset="2"/>
              <a:buChar char="Ø"/>
            </a:pPr>
            <a:r>
              <a:rPr lang="mk-MK" sz="2400" b="1" dirty="0" smtClean="0"/>
              <a:t> надоместокот за уредување на градежното земјиште и </a:t>
            </a:r>
          </a:p>
          <a:p>
            <a:pPr>
              <a:buFont typeface="Wingdings" pitchFamily="2" charset="2"/>
              <a:buChar char="Ø"/>
            </a:pPr>
            <a:r>
              <a:rPr lang="mk-MK" sz="2400" b="1" dirty="0" smtClean="0"/>
              <a:t> други комунални такси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428736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 smtClean="0">
                <a:latin typeface="Arial" pitchFamily="34" charset="0"/>
                <a:cs typeface="Arial" pitchFamily="34" charset="0"/>
              </a:rPr>
              <a:t>Кај даноците од имот,се согледува следната структура  и учество во вкупниот износ на овој вид данок: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07145"/>
              </p:ext>
            </p:extLst>
          </p:nvPr>
        </p:nvGraphicFramePr>
        <p:xfrm>
          <a:off x="755576" y="3068960"/>
          <a:ext cx="6336704" cy="2793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802">
                  <a:extLst>
                    <a:ext uri="{9D8B030D-6E8A-4147-A177-3AD203B41FA5}">
                      <a16:colId xmlns:a16="http://schemas.microsoft.com/office/drawing/2014/main" val="3311650047"/>
                    </a:ext>
                  </a:extLst>
                </a:gridCol>
                <a:gridCol w="1576451">
                  <a:extLst>
                    <a:ext uri="{9D8B030D-6E8A-4147-A177-3AD203B41FA5}">
                      <a16:colId xmlns:a16="http://schemas.microsoft.com/office/drawing/2014/main" val="3353904240"/>
                    </a:ext>
                  </a:extLst>
                </a:gridCol>
                <a:gridCol w="1576451">
                  <a:extLst>
                    <a:ext uri="{9D8B030D-6E8A-4147-A177-3AD203B41FA5}">
                      <a16:colId xmlns:a16="http://schemas.microsoft.com/office/drawing/2014/main" val="2421609751"/>
                    </a:ext>
                  </a:extLst>
                </a:gridCol>
              </a:tblGrid>
              <a:tr h="646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вид на данок на имот</a:t>
                      </a:r>
                      <a:endParaRPr lang="mk-MK" sz="16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износ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751803"/>
                  </a:ext>
                </a:extLst>
              </a:tr>
              <a:tr h="312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600" b="1" dirty="0">
                          <a:solidFill>
                            <a:schemeClr val="tx1"/>
                          </a:solidFill>
                          <a:effectLst/>
                        </a:rPr>
                        <a:t>Данок на имот</a:t>
                      </a:r>
                      <a:endParaRPr lang="mk-M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25.900.000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44,46</a:t>
                      </a:r>
                      <a:endParaRPr kumimoji="0" lang="mk-MK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752888"/>
                  </a:ext>
                </a:extLst>
              </a:tr>
              <a:tr h="312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600" b="1" dirty="0">
                          <a:solidFill>
                            <a:schemeClr val="tx1"/>
                          </a:solidFill>
                          <a:effectLst/>
                        </a:rPr>
                        <a:t>Данок на наследство и подарок</a:t>
                      </a:r>
                      <a:endParaRPr lang="mk-M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4.000.000</a:t>
                      </a:r>
                      <a:endParaRPr kumimoji="0" lang="mk-MK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6,87</a:t>
                      </a:r>
                      <a:endParaRPr kumimoji="0" lang="mk-MK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103687"/>
                  </a:ext>
                </a:extLst>
              </a:tr>
              <a:tr h="6469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600" b="1" dirty="0">
                          <a:solidFill>
                            <a:schemeClr val="tx1"/>
                          </a:solidFill>
                          <a:effectLst/>
                        </a:rPr>
                        <a:t>Данок на промет на недвижности и права</a:t>
                      </a:r>
                      <a:endParaRPr lang="mk-M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28.000.000</a:t>
                      </a:r>
                      <a:endParaRPr kumimoji="0" lang="mk-MK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48,07</a:t>
                      </a:r>
                      <a:endParaRPr kumimoji="0" lang="mk-MK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614982"/>
                  </a:ext>
                </a:extLst>
              </a:tr>
              <a:tr h="3127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Камата за ненавремено плаќање данок</a:t>
                      </a:r>
                      <a:endParaRPr kumimoji="0" lang="mk-MK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630780"/>
                  </a:ext>
                </a:extLst>
              </a:tr>
              <a:tr h="312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ВКУПНО</a:t>
                      </a:r>
                      <a:endParaRPr lang="mk-MK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58.250.000</a:t>
                      </a:r>
                      <a:endParaRPr lang="mk-M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1778182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196752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 smtClean="0">
                <a:latin typeface="Arial" pitchFamily="34" charset="0"/>
                <a:cs typeface="Arial" pitchFamily="34" charset="0"/>
              </a:rPr>
              <a:t>% учество на :Данок на имот , подарок и наследство и промет на недвижности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3888" y="1658417"/>
            <a:ext cx="1728192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58.25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.0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endParaRPr lang="mk-M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649850"/>
              </p:ext>
            </p:extLst>
          </p:nvPr>
        </p:nvGraphicFramePr>
        <p:xfrm>
          <a:off x="827584" y="213285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1279224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b="1" dirty="0" smtClean="0">
                <a:solidFill>
                  <a:srgbClr val="C00000"/>
                </a:solidFill>
              </a:rPr>
              <a:t>Б)Неданочни приходи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143114"/>
            <a:ext cx="6885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/>
              <a:t>Структурата на неданочните приходи за </a:t>
            </a:r>
            <a:r>
              <a:rPr lang="mk-MK" b="1" dirty="0" smtClean="0"/>
              <a:t>2025 </a:t>
            </a:r>
            <a:r>
              <a:rPr lang="mk-MK" b="1" dirty="0"/>
              <a:t>година во вкупниот  -Буџет на Општина Велес е претставена во следниот табеларен приказ</a:t>
            </a:r>
            <a:r>
              <a:rPr lang="en-US" b="1" dirty="0"/>
              <a:t>:</a:t>
            </a:r>
            <a:endParaRPr lang="mk-MK" b="1" dirty="0"/>
          </a:p>
          <a:p>
            <a:endParaRPr lang="mk-MK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283759"/>
              </p:ext>
            </p:extLst>
          </p:nvPr>
        </p:nvGraphicFramePr>
        <p:xfrm>
          <a:off x="899592" y="3501008"/>
          <a:ext cx="7632848" cy="2280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9274">
                  <a:extLst>
                    <a:ext uri="{9D8B030D-6E8A-4147-A177-3AD203B41FA5}">
                      <a16:colId xmlns:a16="http://schemas.microsoft.com/office/drawing/2014/main" val="1825095499"/>
                    </a:ext>
                  </a:extLst>
                </a:gridCol>
                <a:gridCol w="1826787">
                  <a:extLst>
                    <a:ext uri="{9D8B030D-6E8A-4147-A177-3AD203B41FA5}">
                      <a16:colId xmlns:a16="http://schemas.microsoft.com/office/drawing/2014/main" val="1034347380"/>
                    </a:ext>
                  </a:extLst>
                </a:gridCol>
                <a:gridCol w="1826787">
                  <a:extLst>
                    <a:ext uri="{9D8B030D-6E8A-4147-A177-3AD203B41FA5}">
                      <a16:colId xmlns:a16="http://schemas.microsoft.com/office/drawing/2014/main" val="1446291335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rgbClr val="FF0000"/>
                          </a:solidFill>
                          <a:effectLst/>
                        </a:rPr>
                        <a:t>Неданочен приход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rgbClr val="FF0000"/>
                          </a:solidFill>
                          <a:effectLst/>
                        </a:rPr>
                        <a:t>износ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910347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Глоби,судски и административни такси</a:t>
                      </a:r>
                      <a:endParaRPr lang="mk-MK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92753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Такси и надоместоци</a:t>
                      </a:r>
                      <a:endParaRPr lang="mk-MK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87.873.200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50375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Други неданочни приходи</a:t>
                      </a:r>
                      <a:endParaRPr lang="mk-MK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80201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rgbClr val="FF0000"/>
                          </a:solidFill>
                          <a:effectLst/>
                        </a:rPr>
                        <a:t>ВКУПНО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97.773.200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45649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1196752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800" b="1" dirty="0" smtClean="0"/>
              <a:t>% учество на Неданочни приходи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29330"/>
              </p:ext>
            </p:extLst>
          </p:nvPr>
        </p:nvGraphicFramePr>
        <p:xfrm>
          <a:off x="827013" y="6257495"/>
          <a:ext cx="7632848" cy="456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9274">
                  <a:extLst>
                    <a:ext uri="{9D8B030D-6E8A-4147-A177-3AD203B41FA5}">
                      <a16:colId xmlns:a16="http://schemas.microsoft.com/office/drawing/2014/main" val="1970558508"/>
                    </a:ext>
                  </a:extLst>
                </a:gridCol>
                <a:gridCol w="1826787">
                  <a:extLst>
                    <a:ext uri="{9D8B030D-6E8A-4147-A177-3AD203B41FA5}">
                      <a16:colId xmlns:a16="http://schemas.microsoft.com/office/drawing/2014/main" val="3646382608"/>
                    </a:ext>
                  </a:extLst>
                </a:gridCol>
                <a:gridCol w="1826787">
                  <a:extLst>
                    <a:ext uri="{9D8B030D-6E8A-4147-A177-3AD203B41FA5}">
                      <a16:colId xmlns:a16="http://schemas.microsoft.com/office/drawing/2014/main" val="4107987943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rgbClr val="FF0000"/>
                          </a:solidFill>
                          <a:effectLst/>
                        </a:rPr>
                        <a:t>Такси и надоместоци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97.773.200</a:t>
                      </a:r>
                      <a:endParaRPr lang="mk-MK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90 %</a:t>
                      </a:r>
                      <a:endParaRPr lang="mk-MK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335436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1818127"/>
              </p:ext>
            </p:extLst>
          </p:nvPr>
        </p:nvGraphicFramePr>
        <p:xfrm>
          <a:off x="683568" y="1988840"/>
          <a:ext cx="748883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43042" y="1500174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800" b="1" dirty="0" smtClean="0"/>
              <a:t>В)Капитални приходи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2428868"/>
            <a:ext cx="7888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k-MK" sz="2800" b="1" dirty="0">
                <a:latin typeface="Arial" pitchFamily="34" charset="0"/>
                <a:cs typeface="Arial" pitchFamily="34" charset="0"/>
              </a:rPr>
              <a:t>Капиталните приходи за </a:t>
            </a:r>
            <a:r>
              <a:rPr lang="mk-MK" sz="2800" b="1" dirty="0" smtClean="0">
                <a:latin typeface="Arial" pitchFamily="34" charset="0"/>
                <a:cs typeface="Arial" pitchFamily="34" charset="0"/>
              </a:rPr>
              <a:t>2025 </a:t>
            </a:r>
            <a:r>
              <a:rPr lang="mk-MK" sz="2800" b="1" dirty="0">
                <a:latin typeface="Arial" pitchFamily="34" charset="0"/>
                <a:cs typeface="Arial" pitchFamily="34" charset="0"/>
              </a:rPr>
              <a:t>година се  проектирани на износ од </a:t>
            </a:r>
            <a:r>
              <a:rPr lang="mk-MK" sz="2400" b="1" u="sng" dirty="0">
                <a:solidFill>
                  <a:srgbClr val="FF0000"/>
                </a:solidFill>
              </a:rPr>
              <a:t>34.180.083</a:t>
            </a:r>
            <a:r>
              <a:rPr lang="mk-MK" dirty="0"/>
              <a:t> </a:t>
            </a:r>
            <a:r>
              <a:rPr lang="mk-MK" sz="2800" b="1" dirty="0" smtClean="0">
                <a:latin typeface="Arial" pitchFamily="34" charset="0"/>
                <a:cs typeface="Arial" pitchFamily="34" charset="0"/>
              </a:rPr>
              <a:t>денари </a:t>
            </a:r>
            <a:r>
              <a:rPr lang="mk-MK" sz="2800" b="1" dirty="0">
                <a:latin typeface="Arial" pitchFamily="34" charset="0"/>
                <a:cs typeface="Arial" pitchFamily="34" charset="0"/>
              </a:rPr>
              <a:t>и тоа од  продажбата на  градежното земјиште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</a:t>
            </a:r>
            <a:r>
              <a:rPr lang="mk-MK" sz="2800" b="1" dirty="0">
                <a:latin typeface="Arial" pitchFamily="34" charset="0"/>
                <a:cs typeface="Arial" pitchFamily="34" charset="0"/>
              </a:rPr>
              <a:t> надоместок за концесии за експлоатација на минерални суровини , од наплатени приходи од легализација на бесправно изградени објекти.</a:t>
            </a:r>
          </a:p>
        </p:txBody>
      </p:sp>
      <p:sp>
        <p:nvSpPr>
          <p:cNvPr id="6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2025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1520" y="993265"/>
            <a:ext cx="32589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г) Трансфери и донации</a:t>
            </a:r>
            <a:endParaRPr kumimoji="0" lang="mk-M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1412776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/>
              <a:t>Учеството на трансферите и донациите во вкупниот  </a:t>
            </a:r>
            <a:r>
              <a:rPr lang="mk-MK" sz="2400" b="1" dirty="0" smtClean="0"/>
              <a:t>-</a:t>
            </a:r>
            <a:r>
              <a:rPr lang="mk-MK" sz="2400" b="1" dirty="0"/>
              <a:t>Буџет на Општина Велес за </a:t>
            </a:r>
            <a:r>
              <a:rPr lang="mk-MK" sz="2400" b="1" dirty="0" smtClean="0"/>
              <a:t>2025 </a:t>
            </a:r>
            <a:r>
              <a:rPr lang="mk-MK" sz="2400" b="1" dirty="0"/>
              <a:t>година се застапени во следните износи: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51947"/>
              </p:ext>
            </p:extLst>
          </p:nvPr>
        </p:nvGraphicFramePr>
        <p:xfrm>
          <a:off x="899592" y="3068960"/>
          <a:ext cx="7358114" cy="1921764"/>
        </p:xfrm>
        <a:graphic>
          <a:graphicData uri="http://schemas.openxmlformats.org/drawingml/2006/table">
            <a:tbl>
              <a:tblPr/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400" b="1" dirty="0" smtClean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Трансфер-дотација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400" b="1" dirty="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износ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Трансфери од други нивоа на власт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917.219.972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Донации од странство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30.520.397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Тековни донации</a:t>
                      </a:r>
                      <a:endParaRPr kumimoji="0" lang="en-US" sz="18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44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ВКУПНО</a:t>
                      </a:r>
                      <a:endParaRPr lang="en-US" sz="180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947.740.369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1571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/>
              <a:t>Во делот на трансфери од други нивоа на власт доминираат блок дотациите </a:t>
            </a:r>
            <a:endParaRPr lang="mk-MK" b="1" dirty="0" smtClean="0"/>
          </a:p>
          <a:p>
            <a:r>
              <a:rPr lang="mk-MK" b="1" dirty="0" smtClean="0"/>
              <a:t>од </a:t>
            </a:r>
            <a:r>
              <a:rPr lang="mk-MK" b="1" dirty="0"/>
              <a:t>Буџетот на Република Македонија за остварување на </a:t>
            </a:r>
            <a:r>
              <a:rPr lang="mk-MK" b="1" dirty="0" smtClean="0"/>
              <a:t>надлежностите </a:t>
            </a:r>
            <a:r>
              <a:rPr lang="mk-MK" b="1" dirty="0"/>
              <a:t>во основното и средно образование,социјалната заштита</a:t>
            </a:r>
            <a:r>
              <a:rPr lang="mk-MK" b="1" dirty="0" smtClean="0"/>
              <a:t>, културата </a:t>
            </a:r>
            <a:r>
              <a:rPr lang="mk-MK" b="1" dirty="0"/>
              <a:t>и пожарникарството. </a:t>
            </a:r>
          </a:p>
        </p:txBody>
      </p:sp>
      <p:sp>
        <p:nvSpPr>
          <p:cNvPr id="11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2025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980728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k-MK" sz="3200" b="1" u="sng" dirty="0" smtClean="0">
                <a:solidFill>
                  <a:srgbClr val="0070C0"/>
                </a:solidFill>
              </a:rPr>
              <a:t>РАСХОДИ НА ОПШТИНА ВЕЛЕС</a:t>
            </a:r>
            <a:endParaRPr lang="en-US" sz="3200" u="sng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1714" y="3933056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 smtClean="0"/>
              <a:t>Во </a:t>
            </a:r>
            <a:r>
              <a:rPr lang="mk-MK" sz="2000" b="1" dirty="0"/>
              <a:t>табелите</a:t>
            </a:r>
            <a:r>
              <a:rPr lang="en-US" sz="2000" b="1" dirty="0"/>
              <a:t>:</a:t>
            </a:r>
            <a:r>
              <a:rPr lang="mk-MK" sz="2000" b="1" dirty="0"/>
              <a:t> </a:t>
            </a:r>
            <a:r>
              <a:rPr lang="mk-MK" sz="2000" b="1" dirty="0" smtClean="0"/>
              <a:t>Буџетски </a:t>
            </a:r>
            <a:r>
              <a:rPr lang="mk-MK" sz="2000" b="1" dirty="0"/>
              <a:t>расходи по функции на ЕЛС и Функционални расходи што се </a:t>
            </a:r>
            <a:r>
              <a:rPr lang="mk-MK" sz="2000" b="1" dirty="0" smtClean="0"/>
              <a:t>составен </a:t>
            </a:r>
            <a:r>
              <a:rPr lang="mk-MK" sz="2000" b="1" dirty="0"/>
              <a:t>дел на Буџетот на Општина Велес за </a:t>
            </a:r>
            <a:r>
              <a:rPr lang="mk-MK" sz="2000" b="1" dirty="0" smtClean="0"/>
              <a:t>2025 </a:t>
            </a:r>
            <a:r>
              <a:rPr lang="mk-MK" sz="2000" b="1" dirty="0"/>
              <a:t>година се планирани </a:t>
            </a:r>
            <a:r>
              <a:rPr lang="mk-MK" sz="2000" b="1" dirty="0" smtClean="0"/>
              <a:t>средства </a:t>
            </a:r>
            <a:r>
              <a:rPr lang="mk-MK" sz="2000" b="1" dirty="0"/>
              <a:t>со кои ќе бидат финансирани одредени функции на Општината</a:t>
            </a:r>
            <a:r>
              <a:rPr lang="mk-MK" sz="2000" b="1" dirty="0" smtClean="0"/>
              <a:t>.</a:t>
            </a:r>
            <a:endParaRPr lang="mk-MK" sz="2000" b="1" dirty="0"/>
          </a:p>
          <a:p>
            <a:endParaRPr lang="mk-MK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3050" y="1857888"/>
            <a:ext cx="7997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 smtClean="0"/>
              <a:t>Во </a:t>
            </a:r>
            <a:r>
              <a:rPr lang="mk-MK" sz="2000" b="1" dirty="0"/>
              <a:t>посебниот дел на Буџетот се планираат одобрените средства по </a:t>
            </a:r>
            <a:endParaRPr lang="en-US" sz="2000" b="1" dirty="0" smtClean="0"/>
          </a:p>
          <a:p>
            <a:r>
              <a:rPr lang="mk-MK" sz="2000" b="1" dirty="0" smtClean="0"/>
              <a:t>програми, потпрограми и ставки со прикажување на расходите согласно економската и функционална класификација. </a:t>
            </a:r>
            <a:endParaRPr lang="en-US" sz="2000" b="1" dirty="0" smtClean="0"/>
          </a:p>
          <a:p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val="35498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>
          <a:xfrm>
            <a:off x="428596" y="285729"/>
            <a:ext cx="8429684" cy="714380"/>
          </a:xfrm>
          <a:prstGeom prst="rect">
            <a:avLst/>
          </a:prstGeom>
        </p:spPr>
        <p:txBody>
          <a:bodyPr vert="horz" rtlCol="0" anchor="t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k-MK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dirty="0" smtClean="0">
                <a:solidFill>
                  <a:srgbClr val="C00000"/>
                </a:solidFill>
              </a:rPr>
              <a:t>2025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10785"/>
              </p:ext>
            </p:extLst>
          </p:nvPr>
        </p:nvGraphicFramePr>
        <p:xfrm>
          <a:off x="428596" y="2164303"/>
          <a:ext cx="8429684" cy="3405351"/>
        </p:xfrm>
        <a:graphic>
          <a:graphicData uri="http://schemas.openxmlformats.org/drawingml/2006/table">
            <a:tbl>
              <a:tblPr/>
              <a:tblGrid>
                <a:gridCol w="6130679">
                  <a:extLst>
                    <a:ext uri="{9D8B030D-6E8A-4147-A177-3AD203B41FA5}">
                      <a16:colId xmlns:a16="http://schemas.microsoft.com/office/drawing/2014/main" val="3196257207"/>
                    </a:ext>
                  </a:extLst>
                </a:gridCol>
                <a:gridCol w="2299005">
                  <a:extLst>
                    <a:ext uri="{9D8B030D-6E8A-4147-A177-3AD203B41FA5}">
                      <a16:colId xmlns:a16="http://schemas.microsoft.com/office/drawing/2014/main" val="3526703142"/>
                    </a:ext>
                  </a:extLst>
                </a:gridCol>
              </a:tblGrid>
              <a:tr h="573189">
                <a:tc>
                  <a:txBody>
                    <a:bodyPr/>
                    <a:lstStyle/>
                    <a:p>
                      <a:pPr algn="l" fontAlgn="ctr"/>
                      <a:r>
                        <a:rPr lang="mk-MK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ВИДОВИ НА РАСХОДИ ПО ФУНКЦИИ НА ЕЛС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k-MK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износ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49721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ОПШТИ ЈАВНИ СЛУЖБИ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132.762.221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387489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ЈАВЕН РЕД И МИР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31.792.000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027197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ЕКОНОМСКИ РАБОТИ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86.443.352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766071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ЗАШТИТА НА ЖИВОТНА СРЕДИНА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56.701.874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522676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ЖИВЕАЛИШТА И РАЗВОЈ НА ЗАЕДНИЦАТА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234.345.967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590791"/>
                  </a:ext>
                </a:extLst>
              </a:tr>
              <a:tr h="388114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6.425.000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204443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РЕКРЕАЦИЈА,КУЛТУРА И РЕЛИГИЈА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44.766.580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017204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just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709.566.658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558781"/>
                  </a:ext>
                </a:extLst>
              </a:tr>
              <a:tr h="30550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ВКУПНО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1.302.803.652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40741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k-MK" sz="2400" b="1" u="sng" dirty="0" smtClean="0">
                <a:solidFill>
                  <a:srgbClr val="0070C0"/>
                </a:solidFill>
              </a:rPr>
              <a:t>РАСХОДИ ПО ФУНКЦИИ НА ОПШТИНА ВЕЛЕС </a:t>
            </a:r>
            <a:r>
              <a:rPr lang="mk-MK" sz="2400" b="1" dirty="0" smtClean="0">
                <a:solidFill>
                  <a:srgbClr val="FF0000"/>
                </a:solidFill>
              </a:rPr>
              <a:t>1.</a:t>
            </a:r>
            <a:r>
              <a:rPr lang="en-US" sz="2400" b="1" dirty="0" smtClean="0">
                <a:solidFill>
                  <a:srgbClr val="FF0000"/>
                </a:solidFill>
              </a:rPr>
              <a:t>302</a:t>
            </a:r>
            <a:r>
              <a:rPr lang="mk-MK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803</a:t>
            </a:r>
            <a:r>
              <a:rPr lang="mk-MK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652</a:t>
            </a:r>
            <a:r>
              <a:rPr lang="mk-MK" sz="2400" dirty="0" smtClean="0"/>
              <a:t> </a:t>
            </a:r>
            <a:endParaRPr lang="en-US" sz="24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12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"/>
            <a:r>
              <a:rPr lang="mk-MK" sz="2400" b="1" u="sng" dirty="0" smtClean="0">
                <a:solidFill>
                  <a:srgbClr val="0070C0"/>
                </a:solidFill>
              </a:rPr>
              <a:t>РАСХОДИ ПО ФУНКЦИИ НА ОПШТИНА ВЕЛЕС   </a:t>
            </a:r>
            <a:r>
              <a:rPr lang="mk-MK" sz="2400" b="1" dirty="0">
                <a:solidFill>
                  <a:srgbClr val="FF0000"/>
                </a:solidFill>
                <a:latin typeface="Arial" panose="020B0604020202020204" pitchFamily="34" charset="0"/>
              </a:rPr>
              <a:t>1.302.803.652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620675"/>
              </p:ext>
            </p:extLst>
          </p:nvPr>
        </p:nvGraphicFramePr>
        <p:xfrm>
          <a:off x="196155" y="1772816"/>
          <a:ext cx="8696325" cy="41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791291"/>
            <a:ext cx="8246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k-MK" sz="2400" b="1" dirty="0" smtClean="0"/>
              <a:t>-</a:t>
            </a:r>
            <a:r>
              <a:rPr lang="mk-MK" sz="2400" b="1" dirty="0"/>
              <a:t>Буџетот на Општина Велес претставува годишен план на приходи,други приливи и одобрени средства во кој се вклучени основниот буџет ,буџетот на самофинансирачките активности ,буџетот на дотации и буџетот на донации .Со Буџетот на Општина Велес се врши процес на распоредување на изворите на финансирање наспроти низата на потреби и побарувања</a:t>
            </a:r>
            <a:r>
              <a:rPr lang="mk-MK" sz="2400" b="1" dirty="0" smtClean="0"/>
              <a:t>.</a:t>
            </a:r>
            <a:r>
              <a:rPr lang="mk-MK" sz="2400" b="1" dirty="0"/>
              <a:t> </a:t>
            </a:r>
            <a:endParaRPr lang="en-US" sz="2400" b="1" dirty="0" smtClean="0"/>
          </a:p>
          <a:p>
            <a:pPr algn="just"/>
            <a:endParaRPr lang="mk-MK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8596" y="1556792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Нацрт-Буџетот на Општина Велес за </a:t>
            </a:r>
            <a:r>
              <a:rPr lang="ru-RU" sz="2400" b="1" dirty="0" smtClean="0">
                <a:solidFill>
                  <a:srgbClr val="FF0000"/>
                </a:solidFill>
              </a:rPr>
              <a:t>2025 </a:t>
            </a:r>
            <a:r>
              <a:rPr lang="ru-RU" sz="2400" b="1" dirty="0">
                <a:solidFill>
                  <a:srgbClr val="FF0000"/>
                </a:solidFill>
              </a:rPr>
              <a:t>година е изготвен </a:t>
            </a:r>
            <a:r>
              <a:rPr lang="ru-RU" sz="2400" b="1" dirty="0" smtClean="0">
                <a:solidFill>
                  <a:srgbClr val="FF0000"/>
                </a:solidFill>
              </a:rPr>
              <a:t>согласно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основните </a:t>
            </a:r>
            <a:r>
              <a:rPr lang="ru-RU" sz="2400" b="1" dirty="0">
                <a:solidFill>
                  <a:srgbClr val="FF0000"/>
                </a:solidFill>
              </a:rPr>
              <a:t>насоки за подготовка на буџетите на Eдиниците на </a:t>
            </a:r>
            <a:r>
              <a:rPr lang="ru-RU" sz="2400" b="1" dirty="0" smtClean="0">
                <a:solidFill>
                  <a:srgbClr val="FF0000"/>
                </a:solidFill>
              </a:rPr>
              <a:t>локалната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самоуправа </a:t>
            </a:r>
            <a:r>
              <a:rPr lang="ru-RU" sz="2400" b="1" dirty="0">
                <a:solidFill>
                  <a:srgbClr val="FF0000"/>
                </a:solidFill>
              </a:rPr>
              <a:t>за </a:t>
            </a:r>
            <a:r>
              <a:rPr lang="ru-RU" sz="2400" b="1" dirty="0" smtClean="0">
                <a:solidFill>
                  <a:srgbClr val="FF0000"/>
                </a:solidFill>
              </a:rPr>
              <a:t>2025 </a:t>
            </a:r>
            <a:r>
              <a:rPr lang="ru-RU" sz="2400" b="1" dirty="0">
                <a:solidFill>
                  <a:srgbClr val="FF0000"/>
                </a:solidFill>
              </a:rPr>
              <a:t>година ,дадени од Владата на </a:t>
            </a:r>
            <a:r>
              <a:rPr lang="ru-RU" sz="2400" b="1" dirty="0" smtClean="0">
                <a:solidFill>
                  <a:srgbClr val="FF0000"/>
                </a:solidFill>
              </a:rPr>
              <a:t>РСМ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mk-M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05273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k-MK" sz="2400" b="1" u="sng" dirty="0" smtClean="0">
                <a:solidFill>
                  <a:srgbClr val="0070C0"/>
                </a:solidFill>
              </a:rPr>
              <a:t>РАСХОДИ ПО ФУНКЦИИ НА ОПШТИНА ВЕЛЕС </a:t>
            </a:r>
            <a:r>
              <a:rPr lang="mk-MK" sz="2400" b="1" dirty="0">
                <a:solidFill>
                  <a:srgbClr val="FF0000"/>
                </a:solidFill>
              </a:rPr>
              <a:t>1.095.435.483</a:t>
            </a:r>
            <a:endParaRPr lang="en-US" sz="2400" u="sng" dirty="0">
              <a:solidFill>
                <a:srgbClr val="0070C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478240"/>
              </p:ext>
            </p:extLst>
          </p:nvPr>
        </p:nvGraphicFramePr>
        <p:xfrm>
          <a:off x="1187624" y="1772816"/>
          <a:ext cx="6840760" cy="4862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73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998" y="1246067"/>
            <a:ext cx="8353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Финансирање на активностите утврдени во програмите </a:t>
            </a:r>
            <a:r>
              <a:rPr lang="ru-RU" b="1" dirty="0" smtClean="0">
                <a:solidFill>
                  <a:srgbClr val="FF0000"/>
                </a:solidFill>
              </a:rPr>
              <a:t>на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Предлог-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mk-MK" b="1" dirty="0" smtClean="0">
                <a:solidFill>
                  <a:srgbClr val="FF0000"/>
                </a:solidFill>
              </a:rPr>
              <a:t>Буџетот </a:t>
            </a:r>
            <a:r>
              <a:rPr lang="mk-MK" b="1" dirty="0">
                <a:solidFill>
                  <a:srgbClr val="FF0000"/>
                </a:solidFill>
              </a:rPr>
              <a:t>на Општина Велес</a:t>
            </a:r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1779" y="256490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Надлежност - Совет на Општина со една програма: </a:t>
            </a:r>
            <a:endParaRPr lang="mk-MK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9913"/>
              </p:ext>
            </p:extLst>
          </p:nvPr>
        </p:nvGraphicFramePr>
        <p:xfrm>
          <a:off x="827584" y="3140968"/>
          <a:ext cx="7128792" cy="760095"/>
        </p:xfrm>
        <a:graphic>
          <a:graphicData uri="http://schemas.openxmlformats.org/drawingml/2006/table">
            <a:tbl>
              <a:tblPr/>
              <a:tblGrid>
                <a:gridCol w="5184576">
                  <a:extLst>
                    <a:ext uri="{9D8B030D-6E8A-4147-A177-3AD203B41FA5}">
                      <a16:colId xmlns:a16="http://schemas.microsoft.com/office/drawing/2014/main" val="1259618397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62697143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А0-Совет на Општина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22.588.278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48746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A1-</a:t>
                      </a:r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Изборни активности и референдум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2941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ВКУПНО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27.088.278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11866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2852936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mk-MK" b="1" dirty="0" smtClean="0">
                <a:latin typeface="Arial" pitchFamily="34" charset="0"/>
                <a:cs typeface="Arial" pitchFamily="34" charset="0"/>
              </a:rPr>
              <a:t>Трошоци </a:t>
            </a:r>
            <a:r>
              <a:rPr lang="mk-MK" b="1" dirty="0">
                <a:latin typeface="Arial" pitchFamily="34" charset="0"/>
                <a:cs typeface="Arial" pitchFamily="34" charset="0"/>
              </a:rPr>
              <a:t>дирекно поврзани со работа на советниците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mk-MK" b="1" dirty="0">
                <a:latin typeface="Arial" pitchFamily="34" charset="0"/>
                <a:cs typeface="Arial" pitchFamily="34" charset="0"/>
              </a:rPr>
              <a:t>Трошоци што се дирекно поврзани со работата на Советот на Општината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mk-MK" b="1" dirty="0">
                <a:latin typeface="Arial" pitchFamily="34" charset="0"/>
                <a:cs typeface="Arial" pitchFamily="34" charset="0"/>
              </a:rPr>
              <a:t>Постојана и тековна резерва која ја распределува Советот на Општината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mk-MK" b="1" dirty="0">
                <a:latin typeface="Arial" pitchFamily="34" charset="0"/>
                <a:cs typeface="Arial" pitchFamily="34" charset="0"/>
              </a:rPr>
              <a:t>Разни трошоци по основ на активности од областа на здравство, социјална заштита, меѓународна соработка, промоција и комуникација со јавноста,за подршка на НВО секторот и младите  и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mk-MK" b="1" dirty="0">
                <a:latin typeface="Arial" pitchFamily="34" charset="0"/>
                <a:cs typeface="Arial" pitchFamily="34" charset="0"/>
              </a:rPr>
              <a:t>Учество во проекти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3145" y="177281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Средствата се наменети за работа на Советот на Општина Велес и тоа за: </a:t>
            </a:r>
            <a:endParaRPr lang="mk-MK" sz="2000" b="1" dirty="0"/>
          </a:p>
        </p:txBody>
      </p:sp>
    </p:spTree>
    <p:extLst>
      <p:ext uri="{BB962C8B-B14F-4D97-AF65-F5344CB8AC3E}">
        <p14:creationId xmlns:p14="http://schemas.microsoft.com/office/powerpoint/2010/main" val="40260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b="1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189278"/>
            <a:ext cx="469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Надлежност-Градоначалник со две програми</a:t>
            </a:r>
            <a:r>
              <a:rPr lang="mk-MK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42276"/>
              </p:ext>
            </p:extLst>
          </p:nvPr>
        </p:nvGraphicFramePr>
        <p:xfrm>
          <a:off x="683568" y="1700808"/>
          <a:ext cx="5868670" cy="105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D0</a:t>
                      </a: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</a:rPr>
                        <a:t>-Градоначалник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90</a:t>
                      </a: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0.000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D1</a:t>
                      </a: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</a:rPr>
                        <a:t>-Месна самоуправа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0.000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Вкупно 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mk-M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05</a:t>
                      </a:r>
                      <a:r>
                        <a:rPr kumimoji="0" lang="mk-M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0.000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14500" y="3696900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2996952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/>
              <a:t>Средствата се наменети за работата на Градоначалникот на Општината и месната самоуправа и тоа за</a:t>
            </a:r>
            <a:r>
              <a:rPr lang="mk-MK" b="1" dirty="0" smtClean="0"/>
              <a:t>:</a:t>
            </a:r>
            <a:endParaRPr lang="en-US" b="1" dirty="0" smtClean="0"/>
          </a:p>
          <a:p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mk-MK" dirty="0"/>
              <a:t>Плата и надоместоци за Градоначалникот</a:t>
            </a: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mk-MK" dirty="0"/>
              <a:t>Тековна резерва која ја распределува Градоначалникот за помош во случај на смрт на вработен или член на семејство</a:t>
            </a: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mk-MK" dirty="0"/>
              <a:t>Средства наменети за отпремнини при пензионирање на вработени во буџетските установи</a:t>
            </a: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mk-MK" dirty="0" smtClean="0"/>
              <a:t>Други </a:t>
            </a:r>
            <a:r>
              <a:rPr lang="mk-MK" dirty="0"/>
              <a:t>трошоци што се дирекно поврзани со работата на градоначалникот и неговиот кабинет  и</a:t>
            </a:r>
            <a:endParaRPr lang="en-US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mk-MK" dirty="0"/>
              <a:t>Комунални услуги за урбаните заедници.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42873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2610" y="1228681"/>
            <a:ext cx="5499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>
                <a:latin typeface="Arial" pitchFamily="34" charset="0"/>
                <a:cs typeface="Arial" pitchFamily="34" charset="0"/>
              </a:rPr>
              <a:t>Надлежност-Опшинска  администрација </a:t>
            </a:r>
            <a:r>
              <a:rPr lang="mk-MK" sz="2000" b="1" dirty="0" smtClean="0"/>
              <a:t>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87606"/>
              </p:ext>
            </p:extLst>
          </p:nvPr>
        </p:nvGraphicFramePr>
        <p:xfrm>
          <a:off x="500034" y="1988840"/>
          <a:ext cx="7715304" cy="1051560"/>
        </p:xfrm>
        <a:graphic>
          <a:graphicData uri="http://schemas.openxmlformats.org/drawingml/2006/table">
            <a:tbl>
              <a:tblPr/>
              <a:tblGrid>
                <a:gridCol w="50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E0</a:t>
                      </a: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-Општинска администрација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100.703.943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EA</a:t>
                      </a:r>
                      <a:r>
                        <a:rPr lang="mk-MK" sz="20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-Капитални трошоци на Општината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1.920.000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Вкупно </a:t>
                      </a:r>
                      <a:endParaRPr lang="en-US" sz="20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102.623.943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15816" y="501317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endParaRPr lang="mk-MK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3212976"/>
            <a:ext cx="7960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/>
              <a:t>Средствата се планирани за работа на општинската администрација и истите се распоредени за:</a:t>
            </a:r>
            <a:endParaRPr lang="en-US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mk-MK" dirty="0"/>
              <a:t>Плати на вработените во општинската администрација</a:t>
            </a:r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mk-MK" dirty="0"/>
              <a:t>Тековно оперативни трошоци за работењето на Општината,вклучувајќи го и работењето на Советот,Градоначалникот,како што се</a:t>
            </a:r>
            <a:r>
              <a:rPr lang="mk-MK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2610" y="4797152"/>
            <a:ext cx="79603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/>
              <a:t>Канцелариски материјали за потребите на Општината, телефонски сметки на Општината, тековни сметки за греење, потрошена електрична енергија, потрошена вода, подигање на смет и други комунални услуги,тековни поправки и одржување на капиталните средства на општината ,капитални трошоци.</a:t>
            </a: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01208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>
                <a:latin typeface="Arial" pitchFamily="34" charset="0"/>
                <a:cs typeface="Arial" pitchFamily="34" charset="0"/>
              </a:rPr>
              <a:t>Надлежност-Урбанистичко планирње со четири програми: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00735"/>
              </p:ext>
            </p:extLst>
          </p:nvPr>
        </p:nvGraphicFramePr>
        <p:xfrm>
          <a:off x="539552" y="2564904"/>
          <a:ext cx="8280920" cy="2780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F1-Урбанистичко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планирање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F2</a:t>
                      </a:r>
                      <a:r>
                        <a:rPr lang="mk-MK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Уредување на градежно земјиштеа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mk-MK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-Уредување на простор во рурални подрачја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10.000.000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mk-MK" sz="24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-Уредување на градежно земјиште (капитални тр.)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Вкупно</a:t>
                      </a:r>
                      <a:endParaRPr lang="en-US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18.600.000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77907"/>
              </p:ext>
            </p:extLst>
          </p:nvPr>
        </p:nvGraphicFramePr>
        <p:xfrm>
          <a:off x="460696" y="6237312"/>
          <a:ext cx="8280920" cy="384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361152798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8176097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Вкупно</a:t>
                      </a:r>
                      <a:endParaRPr lang="en-US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k-MK" sz="24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en-US" sz="24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r>
                        <a:rPr kumimoji="0" lang="mk-MK" sz="24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kumimoji="0" lang="en-US" sz="24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r>
                        <a:rPr kumimoji="0" lang="mk-MK" sz="24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0.000</a:t>
                      </a:r>
                      <a:endParaRPr lang="en-US" sz="32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951283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953349"/>
              </p:ext>
            </p:extLst>
          </p:nvPr>
        </p:nvGraphicFramePr>
        <p:xfrm>
          <a:off x="683568" y="1916832"/>
          <a:ext cx="81747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96714" y="116632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871" y="950394"/>
            <a:ext cx="846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Надлежност</a:t>
            </a:r>
            <a:r>
              <a:rPr lang="mk-MK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-Комунални дејности</a:t>
            </a:r>
            <a:r>
              <a:rPr lang="mk-MK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со </a:t>
            </a:r>
            <a:r>
              <a:rPr lang="mk-MK" b="1" dirty="0">
                <a:solidFill>
                  <a:srgbClr val="FF0000"/>
                </a:solidFill>
              </a:rPr>
              <a:t>петнаесет</a:t>
            </a:r>
            <a:r>
              <a:rPr lang="mk-M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програми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326.702.883</a:t>
            </a:r>
            <a:endParaRPr lang="mk-MK" dirty="0">
              <a:solidFill>
                <a:srgbClr val="00B0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244478"/>
              </p:ext>
            </p:extLst>
          </p:nvPr>
        </p:nvGraphicFramePr>
        <p:xfrm>
          <a:off x="551871" y="1424275"/>
          <a:ext cx="8268601" cy="5391754"/>
        </p:xfrm>
        <a:graphic>
          <a:graphicData uri="http://schemas.openxmlformats.org/drawingml/2006/table">
            <a:tbl>
              <a:tblPr/>
              <a:tblGrid>
                <a:gridCol w="6900449">
                  <a:extLst>
                    <a:ext uri="{9D8B030D-6E8A-4147-A177-3AD203B41FA5}">
                      <a16:colId xmlns:a16="http://schemas.microsoft.com/office/drawing/2014/main" val="224604125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73435111"/>
                    </a:ext>
                  </a:extLst>
                </a:gridCol>
              </a:tblGrid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J0-</a:t>
                      </a:r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Одржување на урбана опрема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891598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J1-</a:t>
                      </a:r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Снабдување со вода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20361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J2- Одведување и пречистување на отпадни води                    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96292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J3 -</a:t>
                      </a:r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Јавно осветлување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21199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J4 -</a:t>
                      </a:r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Јавна чистота                                            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17.441.576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90729"/>
                  </a:ext>
                </a:extLst>
              </a:tr>
              <a:tr h="4616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J6- Одржување и заштита на локалните патишта,улици и                регулирање на режим на сообраќајот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636943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J7- Одржување и користење на паркови и зеленило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21.990.298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184299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J8- </a:t>
                      </a:r>
                      <a:r>
                        <a:rPr lang="mk-M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Други комунални услуги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350044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JA- Изградба на јавно осветлување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34.350.000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747426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JD- Изградба и реконструкција на локални патишта и улици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46.808.328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636111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JE-Изградба на простор за паркирање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570106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JF- Изградба на сообраќајна сигнализација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72654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JG- Изградба на систем за водоснабдување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6.852.301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238445"/>
                  </a:ext>
                </a:extLst>
              </a:tr>
              <a:tr h="4616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JI- Изградба на систем за одведување,прочистување на отпадни води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863373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JL- Други комунални услуги (капитални трошоци)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152.960.380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349200"/>
                  </a:ext>
                </a:extLst>
              </a:tr>
              <a:tr h="31030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JM-Капитални расходи за паркови и зеленило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692024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JN- Урбана опрема (капитални расходи)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1.600.000</a:t>
                      </a: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190273"/>
                  </a:ext>
                </a:extLst>
              </a:tr>
              <a:tr h="158938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ВКУПНО</a:t>
                      </a:r>
                    </a:p>
                  </a:txBody>
                  <a:tcPr marL="7568" marR="7568" marT="75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326.702.883</a:t>
                      </a:r>
                    </a:p>
                  </a:txBody>
                  <a:tcPr marL="7568" marR="7568" marT="75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96184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014550"/>
              </p:ext>
            </p:extLst>
          </p:nvPr>
        </p:nvGraphicFramePr>
        <p:xfrm>
          <a:off x="239077" y="1371600"/>
          <a:ext cx="8665845" cy="529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44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628800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b="1" dirty="0"/>
              <a:t>Овие средства ќе бидат реализирани за одржување на урбана опрема, снабдување со вода, одведување и пречистување на отпадни води, јавно осветлување, одржување на локални патишта, редовно одржување на комунални објекти и непредвидени работи, јавна чистота и одржување на користење на паркови и зеленило и други комунални услуги, изградба на јавно осветлување, улици, паркинзи, тротоари, потпорни ѕидови, водоснабдување, градски пазар, инфраструктура во индустриски зони и сателитски населби и т.н.</a:t>
            </a:r>
          </a:p>
          <a:p>
            <a:endParaRPr lang="mk-MK" sz="2400" b="1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28596" y="285729"/>
            <a:ext cx="8429684" cy="71438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mk-MK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428596" y="285729"/>
            <a:ext cx="8429684" cy="71438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k-MK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dirty="0" smtClean="0">
                <a:solidFill>
                  <a:srgbClr val="C00000"/>
                </a:solidFill>
              </a:rPr>
              <a:t>2025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12474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Буџетот на Општина Велес се состои од три дела:општ,посебен и развоен</a:t>
            </a:r>
            <a:r>
              <a:rPr lang="mk-MK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mk-MK" dirty="0"/>
          </a:p>
          <a:p>
            <a:pPr lvl="0"/>
            <a:r>
              <a:rPr lang="mk-MK" b="1" dirty="0"/>
              <a:t>Општиот дел</a:t>
            </a:r>
            <a:r>
              <a:rPr lang="mk-MK" dirty="0"/>
              <a:t> ги содржи вкупните приходи и другите приливи и вкупните расходи и други одливи на буџетот за фискалната година, </a:t>
            </a:r>
          </a:p>
          <a:p>
            <a:pPr lvl="0"/>
            <a:r>
              <a:rPr lang="mk-MK" b="1" dirty="0"/>
              <a:t>Посебниот дел </a:t>
            </a:r>
            <a:r>
              <a:rPr lang="mk-MK" dirty="0"/>
              <a:t>содржи план на одобрените средства по програми,потпрограми и ставки за фискалната година и</a:t>
            </a:r>
          </a:p>
          <a:p>
            <a:pPr lvl="0"/>
            <a:r>
              <a:rPr lang="mk-MK" b="1" dirty="0"/>
              <a:t>Развојниот дел </a:t>
            </a:r>
            <a:r>
              <a:rPr lang="mk-MK" dirty="0"/>
              <a:t>ги содржи плановите на програмите за развој прикажани по развојни проекти</a:t>
            </a:r>
            <a:r>
              <a:rPr lang="mk-MK" dirty="0" smtClean="0"/>
              <a:t>.</a:t>
            </a:r>
            <a:endParaRPr lang="mk-MK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3717032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u="sng" dirty="0">
                <a:solidFill>
                  <a:srgbClr val="FF0000"/>
                </a:solidFill>
              </a:rPr>
              <a:t>Општиот дел </a:t>
            </a:r>
            <a:r>
              <a:rPr lang="mk-MK" dirty="0"/>
              <a:t>од Буџетот на општина Велес за </a:t>
            </a:r>
            <a:r>
              <a:rPr lang="mk-MK" dirty="0" smtClean="0"/>
              <a:t>2025 </a:t>
            </a:r>
            <a:r>
              <a:rPr lang="mk-MK" dirty="0"/>
              <a:t>година е изработен според </a:t>
            </a:r>
            <a:r>
              <a:rPr lang="en-US" dirty="0"/>
              <a:t>GFS (Governmental Financial Statistics</a:t>
            </a:r>
            <a:r>
              <a:rPr lang="en-US" dirty="0" smtClean="0"/>
              <a:t>)</a:t>
            </a:r>
            <a:r>
              <a:rPr lang="mk-MK" dirty="0" smtClean="0"/>
              <a:t> методологијата.Имено </a:t>
            </a:r>
            <a:r>
              <a:rPr lang="mk-MK" dirty="0"/>
              <a:t>според оваа методологија планираните приходи и расходи се прикажуваат со цел утврдување на дефицитот како нивна разлика и утврдување на приливи за негово финансирање и финансирање на одливите (отплатите</a:t>
            </a:r>
            <a:r>
              <a:rPr lang="mk-MK" dirty="0" smtClean="0"/>
              <a:t>).</a:t>
            </a:r>
            <a:r>
              <a:rPr lang="mk-MK" dirty="0"/>
              <a:t> </a:t>
            </a:r>
            <a:endParaRPr lang="en-US" dirty="0" smtClean="0"/>
          </a:p>
          <a:p>
            <a:r>
              <a:rPr lang="mk-MK" b="1" u="sng" dirty="0" smtClean="0">
                <a:solidFill>
                  <a:srgbClr val="FF0000"/>
                </a:solidFill>
              </a:rPr>
              <a:t>Дефицитот </a:t>
            </a:r>
            <a:r>
              <a:rPr lang="mk-MK" b="1" u="sng" dirty="0">
                <a:solidFill>
                  <a:srgbClr val="FF0000"/>
                </a:solidFill>
              </a:rPr>
              <a:t>претставува  </a:t>
            </a:r>
            <a:r>
              <a:rPr lang="mk-MK" dirty="0"/>
              <a:t>негативна разлика меѓу планираните приходи и расходи и тој се финансира од приливи кои истовремено можат да служат и за отплата на главнина.</a:t>
            </a:r>
          </a:p>
          <a:p>
            <a:r>
              <a:rPr lang="mk-M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Збирот на вкупните приливи и приходи </a:t>
            </a:r>
            <a:r>
              <a:rPr lang="mk-MK" dirty="0"/>
              <a:t>мора да биде еднаков на вкупните расходи и одливи со што се воспоставува буџетска рамнотежа. </a:t>
            </a:r>
          </a:p>
          <a:p>
            <a:endParaRPr lang="mk-MK" dirty="0"/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936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121973"/>
              </p:ext>
            </p:extLst>
          </p:nvPr>
        </p:nvGraphicFramePr>
        <p:xfrm>
          <a:off x="323528" y="1758870"/>
          <a:ext cx="8568952" cy="1296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9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-Заштита на животна средина и природа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470.000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RA-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Заштита на животна средина и природа(капитални расходи)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00.000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Вкупно</a:t>
                      </a:r>
                      <a:endParaRPr lang="en-US" sz="20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7.470</a:t>
                      </a:r>
                      <a:r>
                        <a:rPr kumimoji="0" lang="mk-MK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.000 </a:t>
                      </a:r>
                      <a:endParaRPr kumimoji="0" lang="mk-MK" sz="2000" b="1" kern="12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1289483"/>
            <a:ext cx="714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/>
              <a:t>Надлежност-Заштита на животна средина и природа со две програми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4815183"/>
            <a:ext cx="579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/>
              <a:t>Надлежност-Локален економски развој со три </a:t>
            </a:r>
            <a:r>
              <a:rPr lang="mk-MK" b="1" dirty="0" smtClean="0"/>
              <a:t>програми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08821"/>
              </p:ext>
            </p:extLst>
          </p:nvPr>
        </p:nvGraphicFramePr>
        <p:xfrm>
          <a:off x="323528" y="5301208"/>
          <a:ext cx="8424936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2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G1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-Подршка на   ЛЕР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mk-MK" sz="1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7.983.286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GA</a:t>
                      </a:r>
                      <a:r>
                        <a:rPr lang="mk-MK" sz="180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-Изградба на комерцијални објекти</a:t>
                      </a:r>
                      <a:endParaRPr lang="en-US" sz="180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mk-MK" sz="1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16.735.024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Вкупно</a:t>
                      </a:r>
                      <a:endParaRPr lang="en-US" sz="1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718</a:t>
                      </a: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800" b="1" kern="120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310</a:t>
                      </a:r>
                      <a:endParaRPr lang="en-US" sz="1800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8050" y="3252546"/>
            <a:ext cx="8535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600" dirty="0"/>
              <a:t>Средствата се наменети за анализи на квалитетот на водите, за подигнување нови зелени површини, реализација на програмата  за управување со отпад, проектна документација за животната средина , набавка на опрема за управување со отпад,субвенционирање на физички лица за купен велосипед  и купен инвертор, набавка на материјал за хортикултурно уредување и пошумување и др.</a:t>
            </a:r>
          </a:p>
          <a:p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18167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134916"/>
            <a:ext cx="7173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u="sng" dirty="0"/>
              <a:t> </a:t>
            </a:r>
            <a:r>
              <a:rPr lang="mk-MK" sz="2000" b="1" u="sng" dirty="0"/>
              <a:t>Надлежност-Култура со четири програми</a:t>
            </a:r>
            <a:endParaRPr lang="en-GB" sz="20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6447"/>
              </p:ext>
            </p:extLst>
          </p:nvPr>
        </p:nvGraphicFramePr>
        <p:xfrm>
          <a:off x="467544" y="1581842"/>
          <a:ext cx="8136904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K1-Библиотекарство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622.000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mk-MK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-Музејска и кинотечна дејност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580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mk-MK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-Културни манифестации и творештво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</a:t>
                      </a:r>
                      <a:r>
                        <a:rPr lang="mk-MK" sz="18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Културни манифестации и творештво (капитални трошоци )</a:t>
                      </a:r>
                      <a:endParaRPr lang="en-US" sz="18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1.300</a:t>
                      </a:r>
                      <a:r>
                        <a:rPr lang="mk-MK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.000</a:t>
                      </a:r>
                      <a:endParaRPr lang="mk-MK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4572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mk-MK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                                           Вкупно</a:t>
                      </a:r>
                      <a:endParaRPr lang="en-US" sz="1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4572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35</a:t>
                      </a:r>
                      <a:r>
                        <a:rPr lang="mk-MK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496</a:t>
                      </a:r>
                      <a:r>
                        <a:rPr lang="mk-MK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580</a:t>
                      </a:r>
                      <a:endParaRPr lang="en-US" sz="1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1" y="3578104"/>
            <a:ext cx="8606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Во </a:t>
            </a:r>
            <a:r>
              <a:rPr lang="ru-RU" b="1" dirty="0">
                <a:solidFill>
                  <a:srgbClr val="FF0000"/>
                </a:solidFill>
              </a:rPr>
              <a:t>К1-Библиотекарство</a:t>
            </a:r>
            <a:r>
              <a:rPr lang="ru-RU" dirty="0"/>
              <a:t> се планирани средства од делот на дотациите во износ од </a:t>
            </a:r>
            <a:r>
              <a:rPr lang="ru-RU" b="1" dirty="0"/>
              <a:t>8.451.000 </a:t>
            </a:r>
            <a:r>
              <a:rPr lang="ru-RU" dirty="0"/>
              <a:t>денари наменети за плати и надоместоци на вработените </a:t>
            </a:r>
            <a:r>
              <a:rPr lang="ru-RU" dirty="0" smtClean="0"/>
              <a:t>во библиотеката </a:t>
            </a:r>
            <a:r>
              <a:rPr lang="ru-RU" dirty="0"/>
              <a:t>и за комунални трошоци, опрема и слично, како и средства во делот на самофинансирачките активности во износ од </a:t>
            </a:r>
            <a:r>
              <a:rPr lang="ru-RU" b="1" dirty="0"/>
              <a:t>3.171.000 </a:t>
            </a:r>
            <a:r>
              <a:rPr lang="ru-RU" dirty="0"/>
              <a:t>денари наменети за комунални услуги, патни трошоци, ситен инвентар,тековно одржување. </a:t>
            </a:r>
            <a:endParaRPr lang="mk-MK" dirty="0"/>
          </a:p>
        </p:txBody>
      </p:sp>
      <p:sp>
        <p:nvSpPr>
          <p:cNvPr id="8" name="TextBox 7"/>
          <p:cNvSpPr txBox="1"/>
          <p:nvPr/>
        </p:nvSpPr>
        <p:spPr>
          <a:xfrm>
            <a:off x="251521" y="5158886"/>
            <a:ext cx="87129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Во </a:t>
            </a:r>
            <a:r>
              <a:rPr lang="ru-RU" b="1" dirty="0">
                <a:solidFill>
                  <a:srgbClr val="FF0000"/>
                </a:solidFill>
              </a:rPr>
              <a:t>К3-Музејска и кинотечна дејност </a:t>
            </a:r>
            <a:r>
              <a:rPr lang="ru-RU" dirty="0"/>
              <a:t>се планирани средства од делот на дотациите во износ од </a:t>
            </a:r>
            <a:r>
              <a:rPr lang="ru-RU" b="1" dirty="0"/>
              <a:t>6.283.380 </a:t>
            </a:r>
            <a:r>
              <a:rPr lang="ru-RU" dirty="0"/>
              <a:t>денари наменети за плати и надоместоци на вработените во Народниот музеј и за комунални трошоци, опрема и слично, како и средства во делот на самофинансирачките активности во износ од </a:t>
            </a:r>
            <a:r>
              <a:rPr lang="ru-RU" b="1" dirty="0"/>
              <a:t>1.791.200 </a:t>
            </a:r>
            <a:r>
              <a:rPr lang="ru-RU" dirty="0"/>
              <a:t>денари наменети за комунални услуги, патни трошоци, ситен инвентар,тековно одржување и други оперативни расходи </a:t>
            </a:r>
            <a:endParaRPr lang="mk-M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4993" y="4365104"/>
            <a:ext cx="541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u="sng" dirty="0"/>
              <a:t>Надлежност – Спорт и рекреација со </a:t>
            </a:r>
            <a:r>
              <a:rPr lang="mk-MK" b="1" u="sng" dirty="0" smtClean="0"/>
              <a:t>една </a:t>
            </a:r>
            <a:r>
              <a:rPr lang="mk-MK" b="1" u="sng" dirty="0"/>
              <a:t>програми</a:t>
            </a:r>
            <a:endParaRPr lang="en-US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58129"/>
              </p:ext>
            </p:extLst>
          </p:nvPr>
        </p:nvGraphicFramePr>
        <p:xfrm>
          <a:off x="467544" y="4869160"/>
          <a:ext cx="8208912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L0-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</a:rPr>
                        <a:t>Спорт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 и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effectLst/>
                        </a:rPr>
                        <a:t>рекреација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9.270.000</a:t>
                      </a:r>
                      <a:endParaRPr kumimoji="0" lang="mk-MK" sz="1800" b="1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Вкупно</a:t>
                      </a:r>
                      <a:endParaRPr lang="en-US" sz="1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.000 </a:t>
                      </a:r>
                      <a:endParaRPr lang="en-US" sz="1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0273" y="1196752"/>
            <a:ext cx="85180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200" dirty="0"/>
              <a:t>Средствата што се планирани да се реализираат преку К4- </a:t>
            </a:r>
            <a:r>
              <a:rPr lang="mk-MK" sz="2200" dirty="0" smtClean="0"/>
              <a:t>Културни </a:t>
            </a:r>
            <a:r>
              <a:rPr lang="mk-MK" sz="2200" dirty="0"/>
              <a:t>манифестации </a:t>
            </a:r>
            <a:r>
              <a:rPr lang="mk-MK" sz="2200" dirty="0" smtClean="0"/>
              <a:t>и </a:t>
            </a:r>
            <a:r>
              <a:rPr lang="mk-MK" sz="2200" dirty="0"/>
              <a:t>творештво се средства предвидени со програмата за култура за </a:t>
            </a:r>
            <a:r>
              <a:rPr lang="mk-MK" sz="2200" dirty="0" smtClean="0"/>
              <a:t>2025 </a:t>
            </a:r>
            <a:r>
              <a:rPr lang="mk-MK" sz="2200" dirty="0"/>
              <a:t>година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0273" y="2585029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Во </a:t>
            </a:r>
            <a:r>
              <a:rPr lang="ru-RU" sz="2200" b="1" dirty="0">
                <a:solidFill>
                  <a:srgbClr val="FF0000"/>
                </a:solidFill>
              </a:rPr>
              <a:t>КА-Капитални</a:t>
            </a:r>
            <a:r>
              <a:rPr lang="ru-RU" sz="2200" dirty="0"/>
              <a:t> расходи во културата се планирани капитални средства од основниот буџет во износ од 500.000 денaри според Програмата за култура за 2025 година. </a:t>
            </a:r>
            <a:endParaRPr lang="mk-MK" sz="2200" dirty="0"/>
          </a:p>
        </p:txBody>
      </p:sp>
    </p:spTree>
    <p:extLst>
      <p:ext uri="{BB962C8B-B14F-4D97-AF65-F5344CB8AC3E}">
        <p14:creationId xmlns:p14="http://schemas.microsoft.com/office/powerpoint/2010/main" val="4886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18780" y="327710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4942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dirty="0"/>
              <a:t> </a:t>
            </a:r>
            <a:r>
              <a:rPr lang="mk-MK" b="1" dirty="0"/>
              <a:t>Надлежност-Образование  со четири програми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97343"/>
              </p:ext>
            </p:extLst>
          </p:nvPr>
        </p:nvGraphicFramePr>
        <p:xfrm>
          <a:off x="611560" y="1844824"/>
          <a:ext cx="8136904" cy="1156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7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N1-</a:t>
                      </a:r>
                      <a:r>
                        <a:rPr lang="mk-MK" sz="16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Основно образование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416.44</a:t>
                      </a:r>
                      <a:r>
                        <a:rPr kumimoji="0"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.232</a:t>
                      </a:r>
                      <a:endParaRPr kumimoji="0" lang="mk-MK" sz="1600" b="1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N2-</a:t>
                      </a:r>
                      <a:r>
                        <a:rPr lang="mk-MK" sz="16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Средно образование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0.340.000</a:t>
                      </a:r>
                      <a:endParaRPr kumimoji="0" lang="mk-MK" sz="1600" b="1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-О</a:t>
                      </a:r>
                      <a:r>
                        <a:rPr lang="mk-MK" sz="16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бразование(капитални расходи)</a:t>
                      </a: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kumimoji="0" lang="mk-MK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</a:t>
                      </a:r>
                      <a:r>
                        <a:rPr kumimoji="0"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0.000</a:t>
                      </a:r>
                      <a:endParaRPr kumimoji="0" lang="mk-MK" sz="1600" b="1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Вкупно</a:t>
                      </a:r>
                      <a:endParaRPr lang="en-US" sz="16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r>
                        <a:rPr kumimoji="0" lang="mk-MK" sz="16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58.6</a:t>
                      </a:r>
                      <a:r>
                        <a:rPr kumimoji="0" lang="en-US" sz="16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mk-MK" sz="16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1.232</a:t>
                      </a:r>
                      <a:endParaRPr lang="en-US" sz="14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67544" y="348110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Во </a:t>
            </a:r>
            <a:r>
              <a:rPr lang="ru-RU" sz="2000" b="1" dirty="0">
                <a:solidFill>
                  <a:srgbClr val="FF0000"/>
                </a:solidFill>
              </a:rPr>
              <a:t>N1-Основно образование </a:t>
            </a:r>
            <a:r>
              <a:rPr lang="ru-RU" sz="2000" dirty="0"/>
              <a:t>се планирани средства од делот на дотациите во износ од </a:t>
            </a:r>
            <a:r>
              <a:rPr lang="ru-RU" sz="2000" b="1" dirty="0"/>
              <a:t>387.669.000 </a:t>
            </a:r>
            <a:r>
              <a:rPr lang="ru-RU" sz="2000" dirty="0"/>
              <a:t>денари наменети за плати и надоместоци на вработените во основното образование и за комунални трошоци,опрема и слично,како и средства во делот на самофинансирачките активности во износ од </a:t>
            </a:r>
            <a:r>
              <a:rPr lang="ru-RU" sz="2000" b="1" dirty="0"/>
              <a:t>20.077.000 </a:t>
            </a:r>
            <a:r>
              <a:rPr lang="ru-RU" sz="2000" dirty="0"/>
              <a:t>денари наменети за комунални услуги,патни трошоци,ситен инвентар,тековно одржување, донации </a:t>
            </a:r>
            <a:r>
              <a:rPr lang="ru-RU" sz="2000" b="1" dirty="0"/>
              <a:t>6.338.232 </a:t>
            </a:r>
            <a:r>
              <a:rPr lang="ru-RU" sz="2000" dirty="0"/>
              <a:t>денари. Планирани се средства и од основниот буџет во износ од </a:t>
            </a:r>
            <a:r>
              <a:rPr lang="ru-RU" sz="2000" b="1" dirty="0"/>
              <a:t>2.357.000 </a:t>
            </a:r>
            <a:r>
              <a:rPr lang="ru-RU" sz="2000" dirty="0"/>
              <a:t>денари.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18780" y="327710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2809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k-MK" dirty="0"/>
              <a:t> </a:t>
            </a:r>
            <a:r>
              <a:rPr lang="ru-RU" dirty="0"/>
              <a:t>Во </a:t>
            </a:r>
            <a:r>
              <a:rPr lang="ru-RU" b="1" dirty="0">
                <a:solidFill>
                  <a:srgbClr val="FF0000"/>
                </a:solidFill>
              </a:rPr>
              <a:t>N2-Средно образование </a:t>
            </a:r>
            <a:r>
              <a:rPr lang="ru-RU" dirty="0"/>
              <a:t>се планирани средства од делот на дотациите во износ од </a:t>
            </a:r>
            <a:r>
              <a:rPr lang="ru-RU" b="1" dirty="0"/>
              <a:t>132.000.000 </a:t>
            </a:r>
            <a:r>
              <a:rPr lang="ru-RU" dirty="0"/>
              <a:t>денари наменети за плати и надоместоци на вработените во средното образование и за комунални трошоци,опрема и слично,како и средства во делот на самофинансирачките активности во износ </a:t>
            </a:r>
            <a:r>
              <a:rPr lang="ru-RU" dirty="0" smtClean="0"/>
              <a:t>од </a:t>
            </a:r>
            <a:r>
              <a:rPr lang="ru-RU" b="1" dirty="0"/>
              <a:t>3.424.000 </a:t>
            </a:r>
            <a:r>
              <a:rPr lang="ru-RU" dirty="0"/>
              <a:t>денари наменети за комунални услуги,патни трошоци,ситен инвентар,тековно одржување,купување на опрема и слично. Донации </a:t>
            </a:r>
            <a:r>
              <a:rPr lang="ru-RU" b="1" dirty="0"/>
              <a:t>4.651.000 </a:t>
            </a:r>
            <a:r>
              <a:rPr lang="ru-RU" dirty="0"/>
              <a:t>денари. Планирани се средства и од основниот Буџет во износ од </a:t>
            </a:r>
            <a:r>
              <a:rPr lang="ru-RU" b="1" dirty="0"/>
              <a:t>265.000 </a:t>
            </a:r>
            <a:r>
              <a:rPr lang="ru-RU" dirty="0"/>
              <a:t>денари. </a:t>
            </a:r>
            <a:endParaRPr lang="mk-MK" b="1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2828" y="4224769"/>
            <a:ext cx="5564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/>
              <a:t>Надлежност-Унапредување на здравствената заштита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2828" y="5229200"/>
            <a:ext cx="8095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MT"/>
              </a:rPr>
              <a:t>Во Т1</a:t>
            </a:r>
            <a:r>
              <a:rPr lang="ru-RU" b="1" dirty="0">
                <a:latin typeface="Arial" panose="020B0604020202020204" pitchFamily="34" charset="0"/>
              </a:rPr>
              <a:t>-</a:t>
            </a:r>
            <a:r>
              <a:rPr lang="ru-RU" b="1" dirty="0">
                <a:latin typeface="ArialMT"/>
              </a:rPr>
              <a:t>Унапредување на здравствената заштита се планирани </a:t>
            </a:r>
            <a:r>
              <a:rPr lang="ru-RU" b="1" dirty="0" smtClean="0">
                <a:latin typeface="ArialMT"/>
              </a:rPr>
              <a:t>средства</a:t>
            </a:r>
            <a:r>
              <a:rPr lang="en-US" b="1" dirty="0" smtClean="0">
                <a:latin typeface="ArialMT"/>
              </a:rPr>
              <a:t> </a:t>
            </a:r>
            <a:r>
              <a:rPr lang="ru-RU" b="1" dirty="0" smtClean="0">
                <a:latin typeface="ArialMT"/>
              </a:rPr>
              <a:t>во </a:t>
            </a:r>
            <a:r>
              <a:rPr lang="ru-RU" b="1" dirty="0">
                <a:latin typeface="ArialMT"/>
              </a:rPr>
              <a:t>износ од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6.425.000</a:t>
            </a:r>
            <a:r>
              <a:rPr lang="ru-RU" b="1" dirty="0" smtClean="0"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MT"/>
              </a:rPr>
              <a:t>денари.</a:t>
            </a:r>
            <a:endParaRPr lang="mk-MK" b="1" dirty="0"/>
          </a:p>
        </p:txBody>
      </p:sp>
    </p:spTree>
    <p:extLst>
      <p:ext uri="{BB962C8B-B14F-4D97-AF65-F5344CB8AC3E}">
        <p14:creationId xmlns:p14="http://schemas.microsoft.com/office/powerpoint/2010/main" val="14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6909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/>
              <a:t>Надлежност-Социјална заштита и заштита на деца со две програми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277198"/>
              </p:ext>
            </p:extLst>
          </p:nvPr>
        </p:nvGraphicFramePr>
        <p:xfrm>
          <a:off x="539552" y="1772816"/>
          <a:ext cx="8280920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V1-Детски </a:t>
                      </a:r>
                      <a:r>
                        <a:rPr lang="en-US" sz="1800" dirty="0" err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градинки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mk-MK" sz="18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mk-MK" sz="18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.055.426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-Социјална заштита и зашт.на </a:t>
                      </a:r>
                      <a:r>
                        <a:rPr lang="mk-MK" sz="18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деца (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капит.расходи)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7.900.000</a:t>
                      </a:r>
                      <a:endParaRPr kumimoji="0" lang="en-US" sz="1800" b="1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Вкупно</a:t>
                      </a:r>
                      <a:endParaRPr lang="en-US" sz="1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50.955.426</a:t>
                      </a:r>
                      <a:endParaRPr lang="en-US" sz="1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3" y="3501008"/>
            <a:ext cx="8318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Во </a:t>
            </a:r>
            <a:r>
              <a:rPr lang="ru-RU" b="1" dirty="0">
                <a:solidFill>
                  <a:srgbClr val="FF0000"/>
                </a:solidFill>
              </a:rPr>
              <a:t>V1-Детска градинка </a:t>
            </a:r>
            <a:r>
              <a:rPr lang="ru-RU" dirty="0"/>
              <a:t>се планирани средства од делот на дотациите во износ од </a:t>
            </a:r>
            <a:r>
              <a:rPr lang="ru-RU" b="1" dirty="0"/>
              <a:t>92.525.426 </a:t>
            </a:r>
            <a:r>
              <a:rPr lang="ru-RU" dirty="0"/>
              <a:t>денари наменети за плати и надоместоци на вработените во детската градинка Димче Мирчев и за комунални трошоци,опрема и слично,како и средства во делот на самофинансирачките активности во износ од </a:t>
            </a:r>
            <a:r>
              <a:rPr lang="ru-RU" b="1" dirty="0"/>
              <a:t>50.530.000 </a:t>
            </a:r>
            <a:r>
              <a:rPr lang="ru-RU" dirty="0"/>
              <a:t>денари наменети за комунални услуги,патни трошоци,ситен инвентар,тековно одржување,купување на опрема и слично. Планирани се средства во износ од </a:t>
            </a:r>
            <a:r>
              <a:rPr lang="ru-RU" b="1" dirty="0"/>
              <a:t>3.150.000 </a:t>
            </a:r>
            <a:r>
              <a:rPr lang="ru-RU" dirty="0"/>
              <a:t>денари од донации. Во VA се планирани </a:t>
            </a:r>
            <a:r>
              <a:rPr lang="ru-RU" b="1" dirty="0"/>
              <a:t>4.750.000 </a:t>
            </a:r>
            <a:r>
              <a:rPr lang="ru-RU" dirty="0"/>
              <a:t>денари капитални трошоци од самофинансирачки активности.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6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6774" y="1340768"/>
            <a:ext cx="5603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/>
              <a:t>Надлежност-Противпожарна заштита со две програми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871164"/>
              </p:ext>
            </p:extLst>
          </p:nvPr>
        </p:nvGraphicFramePr>
        <p:xfrm>
          <a:off x="544718" y="1801978"/>
          <a:ext cx="8197439" cy="1021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9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–Протипожарна заштита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1.402.000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WA- Протипожарна заштита (капитални трошоци)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390.000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mk-MK" sz="18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Вкупно</a:t>
                      </a:r>
                      <a:endParaRPr lang="en-US" sz="20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mk-MK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1.79</a:t>
                      </a:r>
                      <a:r>
                        <a:rPr kumimoji="0" lang="en-US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mk-MK" sz="2000" b="1" kern="12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.000 </a:t>
                      </a:r>
                      <a:endParaRPr lang="en-US" sz="2400" b="1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6774" y="3356992"/>
            <a:ext cx="80853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Во </a:t>
            </a:r>
            <a:r>
              <a:rPr lang="ru-RU" sz="2000" b="1" dirty="0">
                <a:solidFill>
                  <a:srgbClr val="FF0000"/>
                </a:solidFill>
              </a:rPr>
              <a:t>W0-Противпожарна </a:t>
            </a:r>
            <a:r>
              <a:rPr lang="ru-RU" sz="2000" dirty="0"/>
              <a:t>заштита се планирани средства од делот на дотациите во износ од </a:t>
            </a:r>
            <a:r>
              <a:rPr lang="ru-RU" sz="2000" b="1" dirty="0"/>
              <a:t>27.122.000 </a:t>
            </a:r>
            <a:r>
              <a:rPr lang="ru-RU" sz="2000" dirty="0"/>
              <a:t>денари наменети за плати и надоместоци на вработените во ТППЕ што ги добиваме од Министерството за одбрана. </a:t>
            </a:r>
          </a:p>
          <a:p>
            <a:pPr algn="just"/>
            <a:r>
              <a:rPr lang="ru-RU" sz="2000" dirty="0"/>
              <a:t>Планирани се средства и од основниот Буџет во износ од </a:t>
            </a:r>
            <a:r>
              <a:rPr lang="ru-RU" sz="2000" b="1" dirty="0"/>
              <a:t>4.280.000 </a:t>
            </a:r>
            <a:r>
              <a:rPr lang="ru-RU" sz="2000" dirty="0"/>
              <a:t>денари наменети во најголем дел за комунални трошоци,регистрација на возила,тековно одржавање, купување на опрема. </a:t>
            </a:r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val="12214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eles-grb.gif"/>
          <p:cNvPicPr>
            <a:picLocks noChangeAspect="1"/>
          </p:cNvPicPr>
          <p:nvPr/>
        </p:nvPicPr>
        <p:blipFill>
          <a:blip r:embed="rId3" cstate="print">
            <a:lum bright="-20000"/>
          </a:blip>
          <a:stretch>
            <a:fillRect/>
          </a:stretch>
        </p:blipFill>
        <p:spPr bwMode="auto">
          <a:xfrm>
            <a:off x="3643306" y="3214686"/>
            <a:ext cx="2032000" cy="2714625"/>
          </a:xfrm>
          <a:prstGeom prst="rect">
            <a:avLst/>
          </a:prstGeom>
          <a:noFill/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5" name="Rectangle 3"/>
          <p:cNvSpPr>
            <a:spLocks noGrp="1"/>
          </p:cNvSpPr>
          <p:nvPr>
            <p:ph type="title"/>
          </p:nvPr>
        </p:nvSpPr>
        <p:spPr>
          <a:xfrm>
            <a:off x="376112" y="332656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FF0000"/>
                </a:solidFill>
              </a:rPr>
              <a:t> БУЏЕТ НА ОПШТИНА ВЕЛЕС 2025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916832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k-MK" sz="2800" b="1" dirty="0" smtClean="0"/>
              <a:t>Приходи на Општина Велес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120894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4000" b="1" u="sng" dirty="0" smtClean="0">
                <a:solidFill>
                  <a:srgbClr val="0070C0"/>
                </a:solidFill>
              </a:rPr>
              <a:t>ИЗВОРИ НА ФИНАНСИРАЊЕ</a:t>
            </a:r>
            <a:endParaRPr lang="en-US" sz="4000" u="sng" dirty="0">
              <a:solidFill>
                <a:srgbClr val="0070C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281657"/>
              </p:ext>
            </p:extLst>
          </p:nvPr>
        </p:nvGraphicFramePr>
        <p:xfrm>
          <a:off x="611559" y="2636911"/>
          <a:ext cx="8208912" cy="360040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вид-извор  на приходи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износ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mk-MK" sz="20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mk-MK" sz="2000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учество во </a:t>
                      </a:r>
                      <a:r>
                        <a:rPr lang="mk-MK" sz="20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вк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mk-MK" sz="20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приходи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Даночни приходи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223.110.000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Неданочни приходи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97.773.200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7,50%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Капитални приходи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34.180.083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2,62%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Трансфери и донации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947.740.369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72,75%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6039119"/>
                  </a:ext>
                </a:extLst>
              </a:tr>
              <a:tr h="446236">
                <a:tc>
                  <a:txBody>
                    <a:bodyPr/>
                    <a:lstStyle/>
                    <a:p>
                      <a:pPr algn="l" fontAlgn="ctr"/>
                      <a:r>
                        <a:rPr lang="mk-MK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ВКУПНО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1.302.803.652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124744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ctr"/>
            <a:r>
              <a:rPr lang="mk-MK" sz="3200" b="1" dirty="0" smtClean="0">
                <a:solidFill>
                  <a:srgbClr val="0000FF"/>
                </a:solidFill>
              </a:rPr>
              <a:t>ИЗВОРИ НА ФИНАНСИРАЊЕ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mk-MK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1.302.803.652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709671"/>
              </p:ext>
            </p:extLst>
          </p:nvPr>
        </p:nvGraphicFramePr>
        <p:xfrm>
          <a:off x="899592" y="2255043"/>
          <a:ext cx="6984775" cy="369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19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340768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Видови извори на приход и нивно % учество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597" y="5897601"/>
            <a:ext cx="7887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b="1" dirty="0">
                <a:solidFill>
                  <a:srgbClr val="FF0000"/>
                </a:solidFill>
              </a:rPr>
              <a:t>За </a:t>
            </a:r>
            <a:r>
              <a:rPr lang="mk-MK" sz="2000" b="1" dirty="0" smtClean="0">
                <a:solidFill>
                  <a:srgbClr val="FF0000"/>
                </a:solidFill>
              </a:rPr>
              <a:t>2025 </a:t>
            </a:r>
            <a:r>
              <a:rPr lang="mk-MK" sz="2000" b="1" dirty="0">
                <a:solidFill>
                  <a:srgbClr val="FF0000"/>
                </a:solidFill>
              </a:rPr>
              <a:t>година капиталните приходи се </a:t>
            </a:r>
            <a:r>
              <a:rPr lang="mk-MK" sz="2000" b="1" u="sng" dirty="0" smtClean="0"/>
              <a:t>3</a:t>
            </a:r>
            <a:r>
              <a:rPr lang="en-US" sz="2000" b="1" u="sng" dirty="0" smtClean="0"/>
              <a:t>4.18</a:t>
            </a:r>
            <a:r>
              <a:rPr lang="mk-MK" sz="2000" b="1" u="sng" dirty="0" smtClean="0"/>
              <a:t>0.000</a:t>
            </a:r>
            <a:r>
              <a:rPr lang="mk-MK" sz="2000" b="1" dirty="0" smtClean="0">
                <a:solidFill>
                  <a:srgbClr val="FF0000"/>
                </a:solidFill>
              </a:rPr>
              <a:t> </a:t>
            </a:r>
            <a:r>
              <a:rPr lang="mk-MK" sz="2000" b="1" dirty="0">
                <a:solidFill>
                  <a:srgbClr val="FF0000"/>
                </a:solidFill>
              </a:rPr>
              <a:t>денари,односно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mk-MK" sz="2000" b="1" dirty="0" smtClean="0">
                <a:solidFill>
                  <a:srgbClr val="FF0000"/>
                </a:solidFill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</a:rPr>
              <a:t>62 </a:t>
            </a:r>
            <a:r>
              <a:rPr lang="mk-MK" sz="2000" b="1" dirty="0" smtClean="0">
                <a:solidFill>
                  <a:srgbClr val="FF0000"/>
                </a:solidFill>
              </a:rPr>
              <a:t>%  од </a:t>
            </a:r>
            <a:r>
              <a:rPr lang="mk-MK" sz="2000" b="1" dirty="0">
                <a:solidFill>
                  <a:srgbClr val="FF0000"/>
                </a:solidFill>
              </a:rPr>
              <a:t>вкупно планираните приходи.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953123"/>
              </p:ext>
            </p:extLst>
          </p:nvPr>
        </p:nvGraphicFramePr>
        <p:xfrm>
          <a:off x="683567" y="2050759"/>
          <a:ext cx="7632849" cy="3538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26876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k-M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А)Даночни приходи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491474"/>
              </p:ext>
            </p:extLst>
          </p:nvPr>
        </p:nvGraphicFramePr>
        <p:xfrm>
          <a:off x="539552" y="1988840"/>
          <a:ext cx="8280920" cy="3954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1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 на даночен приход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износ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mk-MK" sz="20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mk-MK" sz="200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учество во даночните приходи</a:t>
                      </a:r>
                      <a:endParaRPr lang="mk-MK" sz="2000" b="1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Данок од доход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од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добивка и од капитални добивки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38.200.000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74">
                <a:tc>
                  <a:txBody>
                    <a:bodyPr/>
                    <a:lstStyle/>
                    <a:p>
                      <a:pPr algn="l" fontAlgn="ctr"/>
                      <a:r>
                        <a:rPr lang="mk-M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Даноци од имот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58.250.000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26,11%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74">
                <a:tc>
                  <a:txBody>
                    <a:bodyPr/>
                    <a:lstStyle/>
                    <a:p>
                      <a:pPr algn="l" fontAlgn="ctr"/>
                      <a:r>
                        <a:rPr lang="mk-MK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Даноци од специфични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113.260.000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Такси за користење или дозволи за вршење дејност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13.400.000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774">
                <a:tc>
                  <a:txBody>
                    <a:bodyPr/>
                    <a:lstStyle/>
                    <a:p>
                      <a:pPr algn="l" fontAlgn="ctr"/>
                      <a:r>
                        <a:rPr lang="mk-MK" sz="1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ВКУПНО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mk-MK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223.110.000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mk-MK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/>
          </p:cNvSpPr>
          <p:nvPr/>
        </p:nvSpPr>
        <p:spPr>
          <a:xfrm>
            <a:off x="428596" y="285729"/>
            <a:ext cx="8429684" cy="71438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k-MK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dirty="0" smtClean="0">
                <a:solidFill>
                  <a:srgbClr val="C00000"/>
                </a:solidFill>
              </a:rPr>
              <a:t>2025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321466"/>
              </p:ext>
            </p:extLst>
          </p:nvPr>
        </p:nvGraphicFramePr>
        <p:xfrm>
          <a:off x="2411760" y="6183378"/>
          <a:ext cx="5112568" cy="315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8366">
                  <a:extLst>
                    <a:ext uri="{9D8B030D-6E8A-4147-A177-3AD203B41FA5}">
                      <a16:colId xmlns:a16="http://schemas.microsoft.com/office/drawing/2014/main" val="468503872"/>
                    </a:ext>
                  </a:extLst>
                </a:gridCol>
                <a:gridCol w="1964202">
                  <a:extLst>
                    <a:ext uri="{9D8B030D-6E8A-4147-A177-3AD203B41FA5}">
                      <a16:colId xmlns:a16="http://schemas.microsoft.com/office/drawing/2014/main" val="3338358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</a:rPr>
                        <a:t>   </a:t>
                      </a:r>
                      <a:r>
                        <a:rPr lang="mk-MK" sz="1800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</a:rPr>
                        <a:t>ВКУПНО</a:t>
                      </a:r>
                      <a:endParaRPr lang="mk-MK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  <a:r>
                        <a:rPr lang="mk-MK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r>
                        <a:rPr lang="mk-MK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000</a:t>
                      </a:r>
                      <a:endParaRPr lang="mk-M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6472851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668284"/>
              </p:ext>
            </p:extLst>
          </p:nvPr>
        </p:nvGraphicFramePr>
        <p:xfrm>
          <a:off x="899592" y="1484784"/>
          <a:ext cx="770485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763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28596" y="285729"/>
            <a:ext cx="8429684" cy="714380"/>
          </a:xfrm>
        </p:spPr>
        <p:txBody>
          <a:bodyPr/>
          <a:lstStyle/>
          <a:p>
            <a:pPr algn="ctr"/>
            <a:r>
              <a:rPr lang="mk-MK" sz="3600" dirty="0" smtClean="0">
                <a:solidFill>
                  <a:srgbClr val="C00000"/>
                </a:solidFill>
              </a:rPr>
              <a:t> БУЏЕТ НА ОПШТИНА ВЕЛЕС </a:t>
            </a:r>
            <a:r>
              <a:rPr lang="en-US" sz="3600" dirty="0" smtClean="0">
                <a:solidFill>
                  <a:srgbClr val="C00000"/>
                </a:solidFill>
              </a:rPr>
              <a:t>2025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6958" y="1193354"/>
            <a:ext cx="5728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на учество во даночните приходи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41090"/>
              </p:ext>
            </p:extLst>
          </p:nvPr>
        </p:nvGraphicFramePr>
        <p:xfrm>
          <a:off x="1691680" y="6381328"/>
          <a:ext cx="5328592" cy="315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1396">
                  <a:extLst>
                    <a:ext uri="{9D8B030D-6E8A-4147-A177-3AD203B41FA5}">
                      <a16:colId xmlns:a16="http://schemas.microsoft.com/office/drawing/2014/main" val="468503872"/>
                    </a:ext>
                  </a:extLst>
                </a:gridCol>
                <a:gridCol w="2047196">
                  <a:extLst>
                    <a:ext uri="{9D8B030D-6E8A-4147-A177-3AD203B41FA5}">
                      <a16:colId xmlns:a16="http://schemas.microsoft.com/office/drawing/2014/main" val="33383581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</a:rPr>
                        <a:t>   </a:t>
                      </a:r>
                      <a:r>
                        <a:rPr lang="mk-MK" sz="1800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</a:t>
                      </a:r>
                      <a:r>
                        <a:rPr lang="mk-MK" sz="1800" dirty="0">
                          <a:solidFill>
                            <a:srgbClr val="FF0000"/>
                          </a:solidFill>
                          <a:effectLst/>
                        </a:rPr>
                        <a:t>ВКУПНО</a:t>
                      </a:r>
                      <a:endParaRPr lang="mk-MK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r>
                        <a:rPr lang="mk-MK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.1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mk-MK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000</a:t>
                      </a:r>
                      <a:endParaRPr lang="mk-MK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6472851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819530"/>
              </p:ext>
            </p:extLst>
          </p:nvPr>
        </p:nvGraphicFramePr>
        <p:xfrm>
          <a:off x="971600" y="1848264"/>
          <a:ext cx="7776864" cy="3878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94DFB03E02A8B4E835923F3375CAADB" ma:contentTypeVersion="0" ma:contentTypeDescription="Креирај нов документ." ma:contentTypeScope="" ma:versionID="052533e092e05c03295391076a215c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c88e7833256d709c1d5ba2f82efe0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Назив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8F32B-9601-45D1-B4C9-F0954765F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2B0293-7D11-4572-96AA-3BAD70C6A790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42D39FB-6D8C-4939-85B0-8508696A6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2451</Words>
  <Application>Microsoft Office PowerPoint</Application>
  <PresentationFormat>On-screen Show (4:3)</PresentationFormat>
  <Paragraphs>393</Paragraphs>
  <Slides>37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ArialMT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Trek</vt:lpstr>
      <vt:lpstr> БУЏЕТ НА ОПШТИНА ВЕЛЕС 2025</vt:lpstr>
      <vt:lpstr> БУЏЕТ НА ОПШТИНА ВЕЛЕС 2025</vt:lpstr>
      <vt:lpstr>PowerPoint Presentation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PowerPoint Presentation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PowerPoint Presentation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PowerPoint Presentation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  <vt:lpstr> БУЏЕТ НА ОПШТИНА ВЕЛЕС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2010-12-02T07:21:02Z</dcterms:created>
  <dcterms:modified xsi:type="dcterms:W3CDTF">2024-12-12T12:14:52Z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ContentTypeId">
    <vt:lpwstr>0x010100F94DFB03E02A8B4E835923F3375CAADB</vt:lpwstr>
  </property>
</Properties>
</file>